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303" r:id="rId4"/>
    <p:sldId id="302" r:id="rId5"/>
    <p:sldId id="292" r:id="rId6"/>
    <p:sldId id="304" r:id="rId7"/>
    <p:sldId id="306" r:id="rId8"/>
    <p:sldId id="305" r:id="rId9"/>
  </p:sldIdLst>
  <p:sldSz cx="9144000" cy="5143500" type="screen16x9"/>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9779"/>
    <a:srgbClr val="E94848"/>
    <a:srgbClr val="EEECE1"/>
    <a:srgbClr val="A5CB52"/>
    <a:srgbClr val="F2F2F2"/>
    <a:srgbClr val="30B8D8"/>
    <a:srgbClr val="007D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45" autoAdjust="0"/>
    <p:restoredTop sz="99755" autoAdjust="0"/>
  </p:normalViewPr>
  <p:slideViewPr>
    <p:cSldViewPr>
      <p:cViewPr varScale="1">
        <p:scale>
          <a:sx n="91" d="100"/>
          <a:sy n="91" d="100"/>
        </p:scale>
        <p:origin x="452" y="56"/>
      </p:cViewPr>
      <p:guideLst>
        <p:guide orient="horz" pos="1620"/>
        <p:guide pos="2880"/>
      </p:guideLst>
    </p:cSldViewPr>
  </p:slideViewPr>
  <p:notesTextViewPr>
    <p:cViewPr>
      <p:scale>
        <a:sx n="1" d="1"/>
        <a:sy n="1" d="1"/>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064D4F-0E9C-4E20-8456-E7D024E17572}" type="datetimeFigureOut">
              <a:rPr lang="zh-CN" altLang="en-US" smtClean="0"/>
              <a:t>2020/4/30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7E8F4-36F5-42F3-8BF8-DD642CEEF780}" type="slidenum">
              <a:rPr lang="zh-CN" altLang="en-US" smtClean="0"/>
              <a:t>‹#›</a:t>
            </a:fld>
            <a:endParaRPr lang="zh-CN" altLang="en-US"/>
          </a:p>
        </p:txBody>
      </p:sp>
    </p:spTree>
    <p:extLst>
      <p:ext uri="{BB962C8B-B14F-4D97-AF65-F5344CB8AC3E}">
        <p14:creationId xmlns:p14="http://schemas.microsoft.com/office/powerpoint/2010/main" val="1042100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77E8F4-36F5-42F3-8BF8-DD642CEEF780}" type="slidenum">
              <a:rPr lang="zh-CN" altLang="en-US" smtClean="0"/>
              <a:t>1</a:t>
            </a:fld>
            <a:endParaRPr lang="zh-CN" altLang="en-US"/>
          </a:p>
        </p:txBody>
      </p:sp>
    </p:spTree>
    <p:extLst>
      <p:ext uri="{BB962C8B-B14F-4D97-AF65-F5344CB8AC3E}">
        <p14:creationId xmlns:p14="http://schemas.microsoft.com/office/powerpoint/2010/main" val="167061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77E8F4-36F5-42F3-8BF8-DD642CEEF780}" type="slidenum">
              <a:rPr lang="zh-CN" altLang="en-US" smtClean="0"/>
              <a:t>2</a:t>
            </a:fld>
            <a:endParaRPr lang="zh-CN" altLang="en-US"/>
          </a:p>
        </p:txBody>
      </p:sp>
    </p:spTree>
    <p:extLst>
      <p:ext uri="{BB962C8B-B14F-4D97-AF65-F5344CB8AC3E}">
        <p14:creationId xmlns:p14="http://schemas.microsoft.com/office/powerpoint/2010/main" val="2665196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77E8F4-36F5-42F3-8BF8-DD642CEEF780}" type="slidenum">
              <a:rPr lang="zh-CN" altLang="en-US" smtClean="0"/>
              <a:t>5</a:t>
            </a:fld>
            <a:endParaRPr lang="zh-CN" altLang="en-US"/>
          </a:p>
        </p:txBody>
      </p:sp>
    </p:spTree>
    <p:extLst>
      <p:ext uri="{BB962C8B-B14F-4D97-AF65-F5344CB8AC3E}">
        <p14:creationId xmlns:p14="http://schemas.microsoft.com/office/powerpoint/2010/main" val="222041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77E8F4-36F5-42F3-8BF8-DD642CEEF780}" type="slidenum">
              <a:rPr lang="zh-CN" altLang="en-US" smtClean="0"/>
              <a:t>6</a:t>
            </a:fld>
            <a:endParaRPr lang="zh-CN" altLang="en-US"/>
          </a:p>
        </p:txBody>
      </p:sp>
    </p:spTree>
    <p:extLst>
      <p:ext uri="{BB962C8B-B14F-4D97-AF65-F5344CB8AC3E}">
        <p14:creationId xmlns:p14="http://schemas.microsoft.com/office/powerpoint/2010/main" val="1057867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035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1814386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2"/>
            <a:ext cx="2057400" cy="329088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782"/>
            <a:ext cx="6019800" cy="329088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203563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bg1"/>
        </a:solidFill>
        <a:effectLst/>
      </p:bgPr>
    </p:bg>
    <p:spTree>
      <p:nvGrpSpPr>
        <p:cNvPr id="1" name=""/>
        <p:cNvGrpSpPr/>
        <p:nvPr/>
      </p:nvGrpSpPr>
      <p:grpSpPr>
        <a:xfrm>
          <a:off x="0" y="0"/>
          <a:ext cx="0" cy="0"/>
          <a:chOff x="0" y="0"/>
          <a:chExt cx="0" cy="0"/>
        </a:xfrm>
      </p:grpSpPr>
      <p:sp>
        <p:nvSpPr>
          <p:cNvPr id="8" name="矩形 7"/>
          <p:cNvSpPr/>
          <p:nvPr/>
        </p:nvSpPr>
        <p:spPr>
          <a:xfrm>
            <a:off x="0" y="-1"/>
            <a:ext cx="9144000" cy="52798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47"/>
          <p:cNvSpPr/>
          <p:nvPr userDrawn="1"/>
        </p:nvSpPr>
        <p:spPr>
          <a:xfrm rot="2700000">
            <a:off x="488189" y="379561"/>
            <a:ext cx="216704" cy="216704"/>
          </a:xfrm>
          <a:custGeom>
            <a:avLst/>
            <a:gdLst>
              <a:gd name="connsiteX0" fmla="*/ 0 w 416623"/>
              <a:gd name="connsiteY0" fmla="*/ 0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Lst>
            <a:ah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47"/>
          <p:cNvSpPr/>
          <p:nvPr userDrawn="1"/>
        </p:nvSpPr>
        <p:spPr>
          <a:xfrm rot="2700000">
            <a:off x="469274" y="712765"/>
            <a:ext cx="108352" cy="108352"/>
          </a:xfrm>
          <a:custGeom>
            <a:avLst/>
            <a:gdLst>
              <a:gd name="connsiteX0" fmla="*/ 0 w 416623"/>
              <a:gd name="connsiteY0" fmla="*/ 0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Lst>
            <a:ah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47"/>
          <p:cNvSpPr/>
          <p:nvPr userDrawn="1"/>
        </p:nvSpPr>
        <p:spPr>
          <a:xfrm rot="18900000" flipV="1">
            <a:off x="132264" y="388006"/>
            <a:ext cx="298169" cy="298169"/>
          </a:xfrm>
          <a:custGeom>
            <a:avLst/>
            <a:gdLst>
              <a:gd name="connsiteX0" fmla="*/ 0 w 416623"/>
              <a:gd name="connsiteY0" fmla="*/ 0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Lst>
            <a:ah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47"/>
          <p:cNvSpPr/>
          <p:nvPr userDrawn="1"/>
        </p:nvSpPr>
        <p:spPr>
          <a:xfrm rot="2700000">
            <a:off x="290580" y="602328"/>
            <a:ext cx="136370" cy="136370"/>
          </a:xfrm>
          <a:custGeom>
            <a:avLst/>
            <a:gdLst>
              <a:gd name="connsiteX0" fmla="*/ 0 w 416623"/>
              <a:gd name="connsiteY0" fmla="*/ 0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Lst>
            <a:ah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46816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1062644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29813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201408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4207144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144065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3"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384357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A592ADA-4250-4FCF-A651-0F312BFFC3F1}" type="datetimeFigureOut">
              <a:rPr lang="zh-CN" altLang="en-US" smtClean="0"/>
              <a:t>2020/4/30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180796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A592ADA-4250-4FCF-A651-0F312BFFC3F1}" type="datetimeFigureOut">
              <a:rPr lang="zh-CN" altLang="en-US" smtClean="0"/>
              <a:t>2020/4/30</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DDBEC0-2DB8-4133-8823-AC5F1478E71E}" type="slidenum">
              <a:rPr lang="zh-CN" altLang="en-US" smtClean="0"/>
              <a:t>‹#›</a:t>
            </a:fld>
            <a:endParaRPr lang="zh-CN" altLang="en-US"/>
          </a:p>
        </p:txBody>
      </p:sp>
    </p:spTree>
    <p:extLst>
      <p:ext uri="{BB962C8B-B14F-4D97-AF65-F5344CB8AC3E}">
        <p14:creationId xmlns:p14="http://schemas.microsoft.com/office/powerpoint/2010/main" val="1415788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2.png"/><Relationship Id="rId5" Type="http://schemas.openxmlformats.org/officeDocument/2006/relationships/tags" Target="../tags/tag6.xml"/><Relationship Id="rId10" Type="http://schemas.openxmlformats.org/officeDocument/2006/relationships/image" Target="../media/image1.png"/><Relationship Id="rId4" Type="http://schemas.openxmlformats.org/officeDocument/2006/relationships/tags" Target="../tags/tag5.xml"/><Relationship Id="rId9"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image" Target="../media/image4.png"/><Relationship Id="rId5" Type="http://schemas.openxmlformats.org/officeDocument/2006/relationships/tags" Target="../tags/tag13.xml"/><Relationship Id="rId10" Type="http://schemas.openxmlformats.org/officeDocument/2006/relationships/image" Target="../media/image3.png"/><Relationship Id="rId4" Type="http://schemas.openxmlformats.org/officeDocument/2006/relationships/tags" Target="../tags/tag12.xml"/><Relationship Id="rId9"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sv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p:nvPr/>
        </p:nvSpPr>
        <p:spPr>
          <a:xfrm rot="5400000">
            <a:off x="-950112" y="-552328"/>
            <a:ext cx="3197376" cy="1598692"/>
          </a:xfrm>
          <a:custGeom>
            <a:avLst/>
            <a:gdLst/>
            <a:ahLst/>
            <a:cxnLst/>
            <a:rect l="l" t="t" r="r" b="b"/>
            <a:pathLst>
              <a:path w="421675" h="210838">
                <a:moveTo>
                  <a:pt x="210838" y="0"/>
                </a:moveTo>
                <a:lnTo>
                  <a:pt x="421675" y="210838"/>
                </a:lnTo>
                <a:lnTo>
                  <a:pt x="0" y="210838"/>
                </a:lnTo>
                <a:close/>
              </a:path>
            </a:pathLst>
          </a:cu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 name="矩形 2"/>
          <p:cNvSpPr/>
          <p:nvPr/>
        </p:nvSpPr>
        <p:spPr>
          <a:xfrm rot="5400000">
            <a:off x="-335752" y="1125526"/>
            <a:ext cx="1343009" cy="671506"/>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 name="矩形 2"/>
          <p:cNvSpPr/>
          <p:nvPr/>
        </p:nvSpPr>
        <p:spPr>
          <a:xfrm rot="5400000">
            <a:off x="440446" y="1590202"/>
            <a:ext cx="804216" cy="402109"/>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 name="矩形 2"/>
          <p:cNvSpPr/>
          <p:nvPr/>
        </p:nvSpPr>
        <p:spPr>
          <a:xfrm rot="5400000">
            <a:off x="315136" y="412526"/>
            <a:ext cx="1302985" cy="650260"/>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2" name="矩形 2"/>
          <p:cNvSpPr/>
          <p:nvPr/>
        </p:nvSpPr>
        <p:spPr>
          <a:xfrm rot="5400000">
            <a:off x="906560" y="1928305"/>
            <a:ext cx="547159" cy="273062"/>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3" name="矩形 2"/>
          <p:cNvSpPr/>
          <p:nvPr/>
        </p:nvSpPr>
        <p:spPr>
          <a:xfrm rot="5400000">
            <a:off x="906560" y="2456469"/>
            <a:ext cx="547159" cy="273062"/>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4" name="矩形 2"/>
          <p:cNvSpPr/>
          <p:nvPr/>
        </p:nvSpPr>
        <p:spPr>
          <a:xfrm rot="5400000">
            <a:off x="440446" y="2391946"/>
            <a:ext cx="804216" cy="402109"/>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5" name="矩形 2"/>
          <p:cNvSpPr/>
          <p:nvPr/>
        </p:nvSpPr>
        <p:spPr>
          <a:xfrm rot="5400000">
            <a:off x="367402" y="3265808"/>
            <a:ext cx="1094318" cy="546124"/>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6" name="矩形 2"/>
          <p:cNvSpPr/>
          <p:nvPr/>
        </p:nvSpPr>
        <p:spPr>
          <a:xfrm rot="5400000">
            <a:off x="486335" y="4257951"/>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7" name="矩形 2"/>
          <p:cNvSpPr/>
          <p:nvPr/>
        </p:nvSpPr>
        <p:spPr>
          <a:xfrm rot="5400000">
            <a:off x="-335752" y="4444812"/>
            <a:ext cx="1343009" cy="671506"/>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8" name="矩形 2"/>
          <p:cNvSpPr/>
          <p:nvPr/>
        </p:nvSpPr>
        <p:spPr>
          <a:xfrm rot="5400000">
            <a:off x="486335" y="4918502"/>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9" name="矩形 2"/>
          <p:cNvSpPr/>
          <p:nvPr/>
        </p:nvSpPr>
        <p:spPr>
          <a:xfrm rot="5400000">
            <a:off x="795492" y="4608759"/>
            <a:ext cx="619485" cy="309157"/>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0" name="矩形 2"/>
          <p:cNvSpPr/>
          <p:nvPr/>
        </p:nvSpPr>
        <p:spPr>
          <a:xfrm rot="5400000">
            <a:off x="1106720" y="4305215"/>
            <a:ext cx="611216" cy="305030"/>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1" name="矩形 2"/>
          <p:cNvSpPr/>
          <p:nvPr/>
        </p:nvSpPr>
        <p:spPr>
          <a:xfrm rot="5400000">
            <a:off x="1104649" y="3687800"/>
            <a:ext cx="619485" cy="309157"/>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6" name="矩形 2"/>
          <p:cNvSpPr/>
          <p:nvPr/>
        </p:nvSpPr>
        <p:spPr>
          <a:xfrm rot="5400000">
            <a:off x="-233773" y="3135261"/>
            <a:ext cx="935087" cy="467544"/>
          </a:xfrm>
          <a:custGeom>
            <a:avLst/>
            <a:gdLst/>
            <a:ahLst/>
            <a:cxnLst/>
            <a:rect l="l" t="t" r="r" b="b"/>
            <a:pathLst>
              <a:path w="421675" h="210838">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7" name="矩形 2"/>
          <p:cNvSpPr/>
          <p:nvPr/>
        </p:nvSpPr>
        <p:spPr>
          <a:xfrm rot="5400000">
            <a:off x="-457281" y="119735"/>
            <a:ext cx="1829122" cy="914562"/>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8" name="矩形 2"/>
          <p:cNvSpPr/>
          <p:nvPr/>
        </p:nvSpPr>
        <p:spPr>
          <a:xfrm rot="5400000">
            <a:off x="151528" y="1502693"/>
            <a:ext cx="578516" cy="288711"/>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29" name="矩形 2"/>
          <p:cNvSpPr/>
          <p:nvPr/>
        </p:nvSpPr>
        <p:spPr>
          <a:xfrm rot="5400000">
            <a:off x="151528" y="2523478"/>
            <a:ext cx="578516" cy="288711"/>
          </a:xfrm>
          <a:custGeom>
            <a:avLst/>
            <a:gdLst/>
            <a:ahLst/>
            <a:cxnLst/>
            <a:rect l="l" t="t" r="r" b="b"/>
            <a:pathLst>
              <a:path w="421675" h="210838">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0" name="矩形 2"/>
          <p:cNvSpPr/>
          <p:nvPr/>
        </p:nvSpPr>
        <p:spPr>
          <a:xfrm rot="5400000">
            <a:off x="-75391" y="3863968"/>
            <a:ext cx="957086" cy="477638"/>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1" name="矩形 2"/>
          <p:cNvSpPr/>
          <p:nvPr/>
        </p:nvSpPr>
        <p:spPr>
          <a:xfrm rot="5400000">
            <a:off x="1306481" y="1479337"/>
            <a:ext cx="360071" cy="179695"/>
          </a:xfrm>
          <a:custGeom>
            <a:avLst/>
            <a:gdLst/>
            <a:ahLst/>
            <a:cxnLst/>
            <a:rect l="l" t="t" r="r" b="b"/>
            <a:pathLst>
              <a:path w="421675" h="210838">
                <a:moveTo>
                  <a:pt x="210838" y="0"/>
                </a:moveTo>
                <a:lnTo>
                  <a:pt x="421675" y="210838"/>
                </a:lnTo>
                <a:lnTo>
                  <a:pt x="0" y="210838"/>
                </a:lnTo>
                <a:close/>
              </a:path>
            </a:pathLst>
          </a:custGeom>
          <a:solidFill>
            <a:schemeClr val="accent4">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2" name="矩形 2"/>
          <p:cNvSpPr/>
          <p:nvPr/>
        </p:nvSpPr>
        <p:spPr>
          <a:xfrm rot="5400000">
            <a:off x="-700570" y="1070967"/>
            <a:ext cx="2571422" cy="1283279"/>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3" name="矩形 2"/>
          <p:cNvSpPr/>
          <p:nvPr/>
        </p:nvSpPr>
        <p:spPr>
          <a:xfrm rot="5400000">
            <a:off x="-407031" y="2913873"/>
            <a:ext cx="1398922" cy="698138"/>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4" name="矩形 2"/>
          <p:cNvSpPr/>
          <p:nvPr/>
        </p:nvSpPr>
        <p:spPr>
          <a:xfrm rot="5400000">
            <a:off x="361002" y="4020142"/>
            <a:ext cx="1092871" cy="545402"/>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5" name="矩形 2"/>
          <p:cNvSpPr/>
          <p:nvPr/>
        </p:nvSpPr>
        <p:spPr>
          <a:xfrm rot="5400000">
            <a:off x="1277524" y="3061881"/>
            <a:ext cx="546433" cy="272700"/>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6" name="矩形 2"/>
          <p:cNvSpPr/>
          <p:nvPr/>
        </p:nvSpPr>
        <p:spPr>
          <a:xfrm rot="5400000">
            <a:off x="1747240" y="2233233"/>
            <a:ext cx="302735" cy="151081"/>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7" name="矩形 2"/>
          <p:cNvSpPr/>
          <p:nvPr/>
        </p:nvSpPr>
        <p:spPr>
          <a:xfrm rot="5400000">
            <a:off x="1687430" y="2829651"/>
            <a:ext cx="360071" cy="179695"/>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8" name="矩形 2"/>
          <p:cNvSpPr/>
          <p:nvPr/>
        </p:nvSpPr>
        <p:spPr>
          <a:xfrm rot="5400000">
            <a:off x="1501312" y="4527089"/>
            <a:ext cx="260409" cy="129958"/>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39" name="矩形 2"/>
          <p:cNvSpPr/>
          <p:nvPr/>
        </p:nvSpPr>
        <p:spPr>
          <a:xfrm rot="5400000">
            <a:off x="1164999" y="5043965"/>
            <a:ext cx="428960" cy="214074"/>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9" name="矩形 2"/>
          <p:cNvSpPr/>
          <p:nvPr/>
        </p:nvSpPr>
        <p:spPr>
          <a:xfrm rot="5400000">
            <a:off x="-470723" y="2550230"/>
            <a:ext cx="1882895" cy="941450"/>
          </a:xfrm>
          <a:custGeom>
            <a:avLst/>
            <a:gdLst/>
            <a:ahLst/>
            <a:cxnLst/>
            <a:rect l="l" t="t" r="r" b="b"/>
            <a:pathLst>
              <a:path w="421675" h="210838">
                <a:moveTo>
                  <a:pt x="210838" y="0"/>
                </a:moveTo>
                <a:lnTo>
                  <a:pt x="421675" y="210838"/>
                </a:lnTo>
                <a:lnTo>
                  <a:pt x="0" y="210838"/>
                </a:lnTo>
                <a:close/>
              </a:path>
            </a:pathLst>
          </a:custGeom>
          <a:solidFill>
            <a:schemeClr val="accent4">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0" name="矩形 2"/>
          <p:cNvSpPr/>
          <p:nvPr/>
        </p:nvSpPr>
        <p:spPr>
          <a:xfrm rot="5400000">
            <a:off x="197724" y="4516526"/>
            <a:ext cx="888492" cy="444247"/>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1" name="矩形 2"/>
          <p:cNvSpPr/>
          <p:nvPr/>
        </p:nvSpPr>
        <p:spPr>
          <a:xfrm rot="5400000">
            <a:off x="176184" y="1235392"/>
            <a:ext cx="888492" cy="444247"/>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2" name="矩形 2"/>
          <p:cNvSpPr/>
          <p:nvPr/>
        </p:nvSpPr>
        <p:spPr>
          <a:xfrm rot="5400000">
            <a:off x="1184628" y="2196878"/>
            <a:ext cx="528165" cy="264083"/>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3" name="矩形 2"/>
          <p:cNvSpPr/>
          <p:nvPr/>
        </p:nvSpPr>
        <p:spPr>
          <a:xfrm rot="5400000">
            <a:off x="1226534" y="542473"/>
            <a:ext cx="260409" cy="129958"/>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7" name="矩形 2"/>
          <p:cNvSpPr/>
          <p:nvPr/>
        </p:nvSpPr>
        <p:spPr>
          <a:xfrm rot="16200000">
            <a:off x="7402359" y="1913156"/>
            <a:ext cx="2340562" cy="1170284"/>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8" name="矩形 2"/>
          <p:cNvSpPr/>
          <p:nvPr/>
        </p:nvSpPr>
        <p:spPr>
          <a:xfrm rot="16200000">
            <a:off x="8150524" y="3620765"/>
            <a:ext cx="1343009" cy="671506"/>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9" name="矩形 2"/>
          <p:cNvSpPr/>
          <p:nvPr/>
        </p:nvSpPr>
        <p:spPr>
          <a:xfrm rot="16200000">
            <a:off x="7913119" y="3425486"/>
            <a:ext cx="804216" cy="402109"/>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0" name="矩形 2"/>
          <p:cNvSpPr/>
          <p:nvPr/>
        </p:nvSpPr>
        <p:spPr>
          <a:xfrm rot="16200000">
            <a:off x="7539660" y="4355011"/>
            <a:ext cx="1302985" cy="650260"/>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1" name="矩形 2"/>
          <p:cNvSpPr/>
          <p:nvPr/>
        </p:nvSpPr>
        <p:spPr>
          <a:xfrm rot="16200000">
            <a:off x="7704062" y="3216430"/>
            <a:ext cx="547159" cy="273062"/>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2" name="矩形 2"/>
          <p:cNvSpPr/>
          <p:nvPr/>
        </p:nvSpPr>
        <p:spPr>
          <a:xfrm rot="16200000">
            <a:off x="7704062" y="2688266"/>
            <a:ext cx="547159" cy="273062"/>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3" name="矩形 2"/>
          <p:cNvSpPr/>
          <p:nvPr/>
        </p:nvSpPr>
        <p:spPr>
          <a:xfrm rot="16200000">
            <a:off x="7913119" y="2623742"/>
            <a:ext cx="804216" cy="402109"/>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4" name="矩形 2"/>
          <p:cNvSpPr/>
          <p:nvPr/>
        </p:nvSpPr>
        <p:spPr>
          <a:xfrm rot="16200000">
            <a:off x="7696061" y="1605865"/>
            <a:ext cx="1094318" cy="546124"/>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5" name="矩形 2"/>
          <p:cNvSpPr/>
          <p:nvPr/>
        </p:nvSpPr>
        <p:spPr>
          <a:xfrm rot="16200000">
            <a:off x="8051961" y="850689"/>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6" name="矩形 2"/>
          <p:cNvSpPr/>
          <p:nvPr/>
        </p:nvSpPr>
        <p:spPr>
          <a:xfrm rot="16200000">
            <a:off x="8150524" y="301479"/>
            <a:ext cx="1343009" cy="671506"/>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7" name="矩形 2"/>
          <p:cNvSpPr/>
          <p:nvPr/>
        </p:nvSpPr>
        <p:spPr>
          <a:xfrm rot="16200000">
            <a:off x="8051961" y="190138"/>
            <a:ext cx="619485" cy="309157"/>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8" name="矩形 2"/>
          <p:cNvSpPr/>
          <p:nvPr/>
        </p:nvSpPr>
        <p:spPr>
          <a:xfrm rot="16200000">
            <a:off x="7742804" y="499881"/>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9" name="矩形 2"/>
          <p:cNvSpPr/>
          <p:nvPr/>
        </p:nvSpPr>
        <p:spPr>
          <a:xfrm rot="16200000">
            <a:off x="7439845" y="807552"/>
            <a:ext cx="611216" cy="305030"/>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0" name="矩形 2"/>
          <p:cNvSpPr/>
          <p:nvPr/>
        </p:nvSpPr>
        <p:spPr>
          <a:xfrm rot="16200000">
            <a:off x="7433647" y="1420840"/>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1" name="矩形 2"/>
          <p:cNvSpPr/>
          <p:nvPr/>
        </p:nvSpPr>
        <p:spPr>
          <a:xfrm rot="16200000">
            <a:off x="8456467" y="1814992"/>
            <a:ext cx="935087" cy="467544"/>
          </a:xfrm>
          <a:custGeom>
            <a:avLst/>
            <a:gdLst/>
            <a:ahLst/>
            <a:cxnLst/>
            <a:rect l="l" t="t" r="r" b="b"/>
            <a:pathLst>
              <a:path w="421675" h="210838">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2" name="矩形 2"/>
          <p:cNvSpPr/>
          <p:nvPr/>
        </p:nvSpPr>
        <p:spPr>
          <a:xfrm rot="16200000">
            <a:off x="7785940" y="4383500"/>
            <a:ext cx="1829122" cy="914562"/>
          </a:xfrm>
          <a:custGeom>
            <a:avLst/>
            <a:gdLst/>
            <a:ahLst/>
            <a:cxnLst/>
            <a:rect l="l" t="t" r="r" b="b"/>
            <a:pathLst>
              <a:path w="421675" h="210838">
                <a:moveTo>
                  <a:pt x="210838" y="0"/>
                </a:moveTo>
                <a:lnTo>
                  <a:pt x="421675" y="210838"/>
                </a:lnTo>
                <a:lnTo>
                  <a:pt x="0" y="210838"/>
                </a:lnTo>
                <a:close/>
              </a:path>
            </a:pathLst>
          </a:custGeom>
          <a:solidFill>
            <a:schemeClr val="accent4">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3" name="矩形 2"/>
          <p:cNvSpPr/>
          <p:nvPr/>
        </p:nvSpPr>
        <p:spPr>
          <a:xfrm rot="16200000">
            <a:off x="8427737" y="3626393"/>
            <a:ext cx="578516" cy="288711"/>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4" name="矩形 2"/>
          <p:cNvSpPr/>
          <p:nvPr/>
        </p:nvSpPr>
        <p:spPr>
          <a:xfrm rot="16200000">
            <a:off x="8427737" y="2605608"/>
            <a:ext cx="578516" cy="288711"/>
          </a:xfrm>
          <a:custGeom>
            <a:avLst/>
            <a:gdLst/>
            <a:ahLst/>
            <a:cxnLst/>
            <a:rect l="l" t="t" r="r" b="b"/>
            <a:pathLst>
              <a:path w="421675" h="210838">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5" name="矩形 2"/>
          <p:cNvSpPr/>
          <p:nvPr/>
        </p:nvSpPr>
        <p:spPr>
          <a:xfrm rot="16200000">
            <a:off x="8276086" y="1076191"/>
            <a:ext cx="957086" cy="477638"/>
          </a:xfrm>
          <a:custGeom>
            <a:avLst/>
            <a:gdLst/>
            <a:ahLst/>
            <a:cxnLst/>
            <a:rect l="l" t="t" r="r" b="b"/>
            <a:pathLst>
              <a:path w="421675" h="210838">
                <a:moveTo>
                  <a:pt x="210838" y="0"/>
                </a:moveTo>
                <a:lnTo>
                  <a:pt x="421675" y="210838"/>
                </a:lnTo>
                <a:lnTo>
                  <a:pt x="0" y="210838"/>
                </a:lnTo>
                <a:close/>
              </a:path>
            </a:pathLst>
          </a:custGeom>
          <a:solidFill>
            <a:schemeClr val="accent4">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6" name="矩形 2"/>
          <p:cNvSpPr/>
          <p:nvPr/>
        </p:nvSpPr>
        <p:spPr>
          <a:xfrm rot="16200000">
            <a:off x="7491229" y="3814035"/>
            <a:ext cx="360071" cy="179695"/>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7" name="矩形 2"/>
          <p:cNvSpPr/>
          <p:nvPr/>
        </p:nvSpPr>
        <p:spPr>
          <a:xfrm rot="16200000">
            <a:off x="7286929" y="3063551"/>
            <a:ext cx="2571422" cy="1283279"/>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8" name="矩形 2"/>
          <p:cNvSpPr/>
          <p:nvPr/>
        </p:nvSpPr>
        <p:spPr>
          <a:xfrm rot="16200000">
            <a:off x="8165890" y="1805786"/>
            <a:ext cx="1398922" cy="698138"/>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9" name="矩形 2"/>
          <p:cNvSpPr/>
          <p:nvPr/>
        </p:nvSpPr>
        <p:spPr>
          <a:xfrm rot="16200000">
            <a:off x="7703908" y="852253"/>
            <a:ext cx="1092871" cy="545402"/>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0" name="矩形 2"/>
          <p:cNvSpPr/>
          <p:nvPr/>
        </p:nvSpPr>
        <p:spPr>
          <a:xfrm rot="16200000">
            <a:off x="7135069" y="4083577"/>
            <a:ext cx="546433" cy="272700"/>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1" name="矩形 2"/>
          <p:cNvSpPr/>
          <p:nvPr/>
        </p:nvSpPr>
        <p:spPr>
          <a:xfrm rot="16200000">
            <a:off x="7258114" y="1919896"/>
            <a:ext cx="302735" cy="151081"/>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2" name="矩形 2"/>
          <p:cNvSpPr/>
          <p:nvPr/>
        </p:nvSpPr>
        <p:spPr>
          <a:xfrm rot="16200000">
            <a:off x="7281990" y="2426460"/>
            <a:ext cx="360071" cy="179695"/>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3" name="矩形 2"/>
          <p:cNvSpPr/>
          <p:nvPr/>
        </p:nvSpPr>
        <p:spPr>
          <a:xfrm rot="16200000">
            <a:off x="7396060" y="760750"/>
            <a:ext cx="260409" cy="129958"/>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4" name="矩形 2"/>
          <p:cNvSpPr/>
          <p:nvPr/>
        </p:nvSpPr>
        <p:spPr>
          <a:xfrm rot="16200000">
            <a:off x="7563822" y="159758"/>
            <a:ext cx="428960" cy="214074"/>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5" name="矩形 2"/>
          <p:cNvSpPr/>
          <p:nvPr/>
        </p:nvSpPr>
        <p:spPr>
          <a:xfrm rot="16200000">
            <a:off x="7745609" y="1926117"/>
            <a:ext cx="1882895" cy="941450"/>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6" name="矩形 2"/>
          <p:cNvSpPr/>
          <p:nvPr/>
        </p:nvSpPr>
        <p:spPr>
          <a:xfrm rot="16200000">
            <a:off x="8071565" y="457024"/>
            <a:ext cx="888492" cy="444247"/>
          </a:xfrm>
          <a:custGeom>
            <a:avLst/>
            <a:gdLst/>
            <a:ahLst/>
            <a:cxnLst/>
            <a:rect l="l" t="t" r="r" b="b"/>
            <a:pathLst>
              <a:path w="421675" h="210838">
                <a:moveTo>
                  <a:pt x="210838" y="0"/>
                </a:moveTo>
                <a:lnTo>
                  <a:pt x="421675" y="210838"/>
                </a:lnTo>
                <a:lnTo>
                  <a:pt x="0" y="210838"/>
                </a:lnTo>
                <a:close/>
              </a:path>
            </a:pathLst>
          </a:cu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7" name="矩形 2"/>
          <p:cNvSpPr/>
          <p:nvPr/>
        </p:nvSpPr>
        <p:spPr>
          <a:xfrm rot="16200000">
            <a:off x="8093105" y="3738158"/>
            <a:ext cx="888492" cy="444247"/>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8" name="矩形 2"/>
          <p:cNvSpPr/>
          <p:nvPr/>
        </p:nvSpPr>
        <p:spPr>
          <a:xfrm rot="16200000">
            <a:off x="7444988" y="2956836"/>
            <a:ext cx="528165" cy="264083"/>
          </a:xfrm>
          <a:custGeom>
            <a:avLst/>
            <a:gdLst/>
            <a:ahLst/>
            <a:cxnLst/>
            <a:rect l="l" t="t" r="r" b="b"/>
            <a:pathLst>
              <a:path w="421675" h="210838">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9" name="矩形 2"/>
          <p:cNvSpPr/>
          <p:nvPr/>
        </p:nvSpPr>
        <p:spPr>
          <a:xfrm rot="16200000">
            <a:off x="7670838" y="4745366"/>
            <a:ext cx="260409" cy="129958"/>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0" name="矩形 2"/>
          <p:cNvSpPr/>
          <p:nvPr/>
        </p:nvSpPr>
        <p:spPr>
          <a:xfrm rot="16200000">
            <a:off x="6602252" y="1252110"/>
            <a:ext cx="221029" cy="110305"/>
          </a:xfrm>
          <a:custGeom>
            <a:avLst/>
            <a:gdLst/>
            <a:ahLst/>
            <a:cxnLst/>
            <a:rect l="l" t="t" r="r" b="b"/>
            <a:pathLst>
              <a:path w="421675" h="210838">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1" name="矩形 2"/>
          <p:cNvSpPr/>
          <p:nvPr/>
        </p:nvSpPr>
        <p:spPr>
          <a:xfrm rot="16200000">
            <a:off x="6789362" y="863370"/>
            <a:ext cx="346918" cy="173130"/>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2" name="矩形 2"/>
          <p:cNvSpPr/>
          <p:nvPr/>
        </p:nvSpPr>
        <p:spPr>
          <a:xfrm rot="5400000">
            <a:off x="2373847" y="3995607"/>
            <a:ext cx="151366" cy="75540"/>
          </a:xfrm>
          <a:custGeom>
            <a:avLst/>
            <a:gdLst/>
            <a:ahLst/>
            <a:cxnLst/>
            <a:rect l="l" t="t" r="r" b="b"/>
            <a:pathLst>
              <a:path w="421675" h="210838">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3" name="矩形 2"/>
          <p:cNvSpPr/>
          <p:nvPr/>
        </p:nvSpPr>
        <p:spPr>
          <a:xfrm rot="5400000">
            <a:off x="2143823" y="4294172"/>
            <a:ext cx="223729" cy="111653"/>
          </a:xfrm>
          <a:custGeom>
            <a:avLst/>
            <a:gdLst/>
            <a:ahLst/>
            <a:cxnLst/>
            <a:rect l="l" t="t" r="r" b="b"/>
            <a:pathLst>
              <a:path w="421675" h="210838">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6" name="矩形 2"/>
          <p:cNvSpPr/>
          <p:nvPr/>
        </p:nvSpPr>
        <p:spPr>
          <a:xfrm rot="5400000">
            <a:off x="954577" y="553142"/>
            <a:ext cx="2388807" cy="1192144"/>
          </a:xfrm>
          <a:custGeom>
            <a:avLst/>
            <a:gdLst/>
            <a:ahLst/>
            <a:cxnLst/>
            <a:rect l="l" t="t" r="r" b="b"/>
            <a:pathLst>
              <a:path w="421675" h="210838">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19" name="矩形 2"/>
          <p:cNvSpPr/>
          <p:nvPr/>
        </p:nvSpPr>
        <p:spPr>
          <a:xfrm rot="16200000" flipH="1">
            <a:off x="5815089" y="1807217"/>
            <a:ext cx="4052969" cy="2147308"/>
          </a:xfrm>
          <a:custGeom>
            <a:avLst/>
            <a:gdLst/>
            <a:ahLst/>
            <a:cxnLst/>
            <a:rect l="l" t="t" r="r" b="b"/>
            <a:pathLst>
              <a:path w="421675" h="210838">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20" name="矩形 2"/>
          <p:cNvSpPr/>
          <p:nvPr/>
        </p:nvSpPr>
        <p:spPr>
          <a:xfrm rot="16200000" flipH="1">
            <a:off x="5726344" y="181545"/>
            <a:ext cx="2384235" cy="1189862"/>
          </a:xfrm>
          <a:custGeom>
            <a:avLst/>
            <a:gdLst/>
            <a:ahLst/>
            <a:cxnLst/>
            <a:rect l="l" t="t" r="r" b="b"/>
            <a:pathLst>
              <a:path w="421675" h="210838">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23" name="矩形 2"/>
          <p:cNvSpPr/>
          <p:nvPr/>
        </p:nvSpPr>
        <p:spPr>
          <a:xfrm rot="16200000">
            <a:off x="6556517" y="2723944"/>
            <a:ext cx="3610375" cy="1805192"/>
          </a:xfrm>
          <a:custGeom>
            <a:avLst/>
            <a:gdLst/>
            <a:ahLst/>
            <a:cxnLst/>
            <a:rect l="l" t="t" r="r" b="b"/>
            <a:pathLst>
              <a:path w="421675" h="210838">
                <a:moveTo>
                  <a:pt x="210838" y="0"/>
                </a:moveTo>
                <a:lnTo>
                  <a:pt x="421675" y="210838"/>
                </a:lnTo>
                <a:lnTo>
                  <a:pt x="0" y="210838"/>
                </a:lnTo>
                <a:close/>
              </a:path>
            </a:pathLst>
          </a:custGeom>
          <a:solidFill>
            <a:srgbClr val="EEECE1">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24" name="矩形 2"/>
          <p:cNvSpPr/>
          <p:nvPr/>
        </p:nvSpPr>
        <p:spPr>
          <a:xfrm rot="16200000">
            <a:off x="6187228" y="3832378"/>
            <a:ext cx="940772" cy="470387"/>
          </a:xfrm>
          <a:custGeom>
            <a:avLst/>
            <a:gdLst/>
            <a:ahLst/>
            <a:cxnLst/>
            <a:rect l="l" t="t" r="r" b="b"/>
            <a:pathLst>
              <a:path w="421675" h="210838">
                <a:moveTo>
                  <a:pt x="210838" y="0"/>
                </a:moveTo>
                <a:lnTo>
                  <a:pt x="421675" y="210838"/>
                </a:lnTo>
                <a:lnTo>
                  <a:pt x="0" y="210838"/>
                </a:lnTo>
                <a:close/>
              </a:path>
            </a:pathLst>
          </a:custGeom>
          <a:solidFill>
            <a:schemeClr val="accent4">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5" name="TextBox 4"/>
          <p:cNvSpPr txBox="1"/>
          <p:nvPr/>
        </p:nvSpPr>
        <p:spPr>
          <a:xfrm>
            <a:off x="1892672" y="1595330"/>
            <a:ext cx="5528945" cy="769441"/>
          </a:xfrm>
          <a:prstGeom prst="rect">
            <a:avLst/>
          </a:prstGeom>
          <a:noFill/>
        </p:spPr>
        <p:txBody>
          <a:bodyPr wrap="square" rtlCol="0">
            <a:spAutoFit/>
          </a:bodyPr>
          <a:lstStyle/>
          <a:p>
            <a:pPr algn="dist"/>
            <a:r>
              <a:rPr lang="zh-TW" altLang="en-US" sz="4400" dirty="0">
                <a:solidFill>
                  <a:schemeClr val="tx2"/>
                </a:solidFill>
                <a:latin typeface="微软雅黑" panose="020B0503020204020204" pitchFamily="34" charset="-122"/>
                <a:ea typeface="微软雅黑" panose="020B0503020204020204" pitchFamily="34" charset="-122"/>
              </a:rPr>
              <a:t>生涯規劃</a:t>
            </a:r>
            <a:endParaRPr lang="zh-CN" altLang="en-US" sz="4400" dirty="0">
              <a:solidFill>
                <a:schemeClr val="tx2"/>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AEE3F2BF-0AD6-41FD-BCE0-04DBFD13A4F9}"/>
              </a:ext>
            </a:extLst>
          </p:cNvPr>
          <p:cNvSpPr/>
          <p:nvPr/>
        </p:nvSpPr>
        <p:spPr>
          <a:xfrm>
            <a:off x="2022291" y="2391152"/>
            <a:ext cx="5358022" cy="307777"/>
          </a:xfrm>
          <a:prstGeom prst="rect">
            <a:avLst/>
          </a:prstGeom>
        </p:spPr>
        <p:txBody>
          <a:bodyPr wrap="square">
            <a:spAutoFit/>
          </a:bodyPr>
          <a:lstStyle/>
          <a:p>
            <a:pPr algn="dist"/>
            <a:r>
              <a:rPr lang="en-US" altLang="zh-TW" sz="1400" b="1" dirty="0">
                <a:solidFill>
                  <a:schemeClr val="tx1">
                    <a:lumMod val="50000"/>
                    <a:lumOff val="50000"/>
                  </a:schemeClr>
                </a:solidFill>
                <a:latin typeface="Times New Roman" panose="02020603050405020304" pitchFamily="18" charset="0"/>
                <a:ea typeface="微软雅黑" panose="020B0503020204020204" pitchFamily="34" charset="-122"/>
                <a:cs typeface="Times New Roman" panose="02020603050405020304" pitchFamily="18" charset="0"/>
              </a:rPr>
              <a:t>Career Planning</a:t>
            </a:r>
            <a:endParaRPr lang="zh-CN" altLang="en-US" sz="1400" b="1" dirty="0">
              <a:solidFill>
                <a:schemeClr val="tx1">
                  <a:lumMod val="50000"/>
                  <a:lumOff val="50000"/>
                </a:schemeClr>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5119142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组合 2"/>
          <p:cNvGrpSpPr/>
          <p:nvPr/>
        </p:nvGrpSpPr>
        <p:grpSpPr>
          <a:xfrm>
            <a:off x="-56639" y="-632373"/>
            <a:ext cx="2368153" cy="5789614"/>
            <a:chOff x="-56639" y="-632373"/>
            <a:chExt cx="2368153" cy="5789614"/>
          </a:xfrm>
        </p:grpSpPr>
        <p:sp>
          <p:nvSpPr>
            <p:cNvPr id="59" name="矩形 2"/>
            <p:cNvSpPr/>
            <p:nvPr/>
          </p:nvSpPr>
          <p:spPr>
            <a:xfrm rot="5400000">
              <a:off x="-585140" y="2039529"/>
              <a:ext cx="2340562" cy="1170284"/>
            </a:xfrm>
            <a:custGeom>
              <a:avLst/>
              <a:gdLst/>
              <a:ahLst/>
              <a:cxnLst/>
              <a:rect l="l" t="t" r="r" b="b"/>
              <a:pathLst>
                <a:path w="421675" h="210838">
                  <a:moveTo>
                    <a:pt x="210838" y="0"/>
                  </a:moveTo>
                  <a:lnTo>
                    <a:pt x="421675" y="210838"/>
                  </a:lnTo>
                  <a:lnTo>
                    <a:pt x="0" y="210838"/>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0" name="矩形 2"/>
            <p:cNvSpPr/>
            <p:nvPr/>
          </p:nvSpPr>
          <p:spPr>
            <a:xfrm rot="5400000">
              <a:off x="-335752" y="830698"/>
              <a:ext cx="1343009" cy="671506"/>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1" name="矩形 2"/>
            <p:cNvSpPr/>
            <p:nvPr/>
          </p:nvSpPr>
          <p:spPr>
            <a:xfrm rot="5400000">
              <a:off x="440446" y="1295374"/>
              <a:ext cx="804216" cy="402109"/>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2" name="矩形 2"/>
            <p:cNvSpPr/>
            <p:nvPr/>
          </p:nvSpPr>
          <p:spPr>
            <a:xfrm rot="5400000">
              <a:off x="315136" y="117698"/>
              <a:ext cx="1302985" cy="650260"/>
            </a:xfrm>
            <a:custGeom>
              <a:avLst/>
              <a:gdLst/>
              <a:ahLst/>
              <a:cxnLst/>
              <a:rect l="l" t="t" r="r" b="b"/>
              <a:pathLst>
                <a:path w="421675" h="210838">
                  <a:moveTo>
                    <a:pt x="210838" y="0"/>
                  </a:moveTo>
                  <a:lnTo>
                    <a:pt x="421675" y="210838"/>
                  </a:lnTo>
                  <a:lnTo>
                    <a:pt x="0" y="210838"/>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3" name="矩形 2"/>
            <p:cNvSpPr/>
            <p:nvPr/>
          </p:nvSpPr>
          <p:spPr>
            <a:xfrm rot="5400000">
              <a:off x="906560" y="1633477"/>
              <a:ext cx="547159" cy="273062"/>
            </a:xfrm>
            <a:custGeom>
              <a:avLst/>
              <a:gdLst/>
              <a:ahLst/>
              <a:cxnLst/>
              <a:rect l="l" t="t" r="r" b="b"/>
              <a:pathLst>
                <a:path w="421675" h="210838">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4" name="矩形 2"/>
            <p:cNvSpPr/>
            <p:nvPr/>
          </p:nvSpPr>
          <p:spPr>
            <a:xfrm rot="5400000">
              <a:off x="906560" y="2161641"/>
              <a:ext cx="547159" cy="273062"/>
            </a:xfrm>
            <a:custGeom>
              <a:avLst/>
              <a:gdLst/>
              <a:ahLst/>
              <a:cxnLst/>
              <a:rect l="l" t="t" r="r" b="b"/>
              <a:pathLst>
                <a:path w="421675" h="210838">
                  <a:moveTo>
                    <a:pt x="210838" y="0"/>
                  </a:moveTo>
                  <a:lnTo>
                    <a:pt x="421675" y="210838"/>
                  </a:lnTo>
                  <a:lnTo>
                    <a:pt x="0" y="210838"/>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5" name="矩形 2"/>
            <p:cNvSpPr/>
            <p:nvPr/>
          </p:nvSpPr>
          <p:spPr>
            <a:xfrm rot="5400000">
              <a:off x="440446" y="2097118"/>
              <a:ext cx="804216" cy="402109"/>
            </a:xfrm>
            <a:custGeom>
              <a:avLst/>
              <a:gdLst/>
              <a:ahLst/>
              <a:cxnLst/>
              <a:rect l="l" t="t" r="r" b="b"/>
              <a:pathLst>
                <a:path w="421675" h="210838">
                  <a:moveTo>
                    <a:pt x="210838" y="0"/>
                  </a:moveTo>
                  <a:lnTo>
                    <a:pt x="421675" y="210838"/>
                  </a:lnTo>
                  <a:lnTo>
                    <a:pt x="0" y="21083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6" name="矩形 2"/>
            <p:cNvSpPr/>
            <p:nvPr/>
          </p:nvSpPr>
          <p:spPr>
            <a:xfrm rot="5400000">
              <a:off x="367402" y="2970980"/>
              <a:ext cx="1094318" cy="546124"/>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7" name="矩形 2"/>
            <p:cNvSpPr/>
            <p:nvPr/>
          </p:nvSpPr>
          <p:spPr>
            <a:xfrm rot="5400000">
              <a:off x="486335" y="3963123"/>
              <a:ext cx="619485" cy="309157"/>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8" name="矩形 2"/>
            <p:cNvSpPr/>
            <p:nvPr/>
          </p:nvSpPr>
          <p:spPr>
            <a:xfrm rot="5400000">
              <a:off x="-335752" y="4149984"/>
              <a:ext cx="1343009" cy="671506"/>
            </a:xfrm>
            <a:custGeom>
              <a:avLst/>
              <a:gdLst/>
              <a:ahLst/>
              <a:cxnLst/>
              <a:rect l="l" t="t" r="r" b="b"/>
              <a:pathLst>
                <a:path w="421675" h="210838">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69" name="矩形 2"/>
            <p:cNvSpPr/>
            <p:nvPr/>
          </p:nvSpPr>
          <p:spPr>
            <a:xfrm rot="5400000">
              <a:off x="486335" y="4623674"/>
              <a:ext cx="619485" cy="309157"/>
            </a:xfrm>
            <a:custGeom>
              <a:avLst/>
              <a:gdLst/>
              <a:ahLst/>
              <a:cxnLst/>
              <a:rect l="l" t="t" r="r" b="b"/>
              <a:pathLst>
                <a:path w="421675" h="210838">
                  <a:moveTo>
                    <a:pt x="210838" y="0"/>
                  </a:moveTo>
                  <a:lnTo>
                    <a:pt x="421675" y="210838"/>
                  </a:lnTo>
                  <a:lnTo>
                    <a:pt x="0" y="210838"/>
                  </a:lnTo>
                  <a:close/>
                </a:path>
              </a:pathLst>
            </a:cu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0" name="矩形 2"/>
            <p:cNvSpPr/>
            <p:nvPr/>
          </p:nvSpPr>
          <p:spPr>
            <a:xfrm rot="5400000">
              <a:off x="795492" y="4313931"/>
              <a:ext cx="619485" cy="309157"/>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1" name="矩形 2"/>
            <p:cNvSpPr/>
            <p:nvPr/>
          </p:nvSpPr>
          <p:spPr>
            <a:xfrm rot="5400000">
              <a:off x="1106720" y="4010387"/>
              <a:ext cx="611216" cy="305030"/>
            </a:xfrm>
            <a:custGeom>
              <a:avLst/>
              <a:gdLst/>
              <a:ahLst/>
              <a:cxnLst/>
              <a:rect l="l" t="t" r="r" b="b"/>
              <a:pathLst>
                <a:path w="421675" h="210838">
                  <a:moveTo>
                    <a:pt x="210838" y="0"/>
                  </a:moveTo>
                  <a:lnTo>
                    <a:pt x="421675" y="210838"/>
                  </a:lnTo>
                  <a:lnTo>
                    <a:pt x="0" y="210838"/>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2" name="矩形 2"/>
            <p:cNvSpPr/>
            <p:nvPr/>
          </p:nvSpPr>
          <p:spPr>
            <a:xfrm rot="5400000">
              <a:off x="1104649" y="3392972"/>
              <a:ext cx="619485" cy="309157"/>
            </a:xfrm>
            <a:custGeom>
              <a:avLst/>
              <a:gdLst/>
              <a:ahLst/>
              <a:cxnLst/>
              <a:rect l="l" t="t" r="r" b="b"/>
              <a:pathLst>
                <a:path w="421675" h="210838">
                  <a:moveTo>
                    <a:pt x="210838" y="0"/>
                  </a:moveTo>
                  <a:lnTo>
                    <a:pt x="421675" y="210838"/>
                  </a:lnTo>
                  <a:lnTo>
                    <a:pt x="0" y="21083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3" name="矩形 2"/>
            <p:cNvSpPr/>
            <p:nvPr/>
          </p:nvSpPr>
          <p:spPr>
            <a:xfrm rot="5400000">
              <a:off x="-233773" y="2840433"/>
              <a:ext cx="935087" cy="467544"/>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4" name="矩形 2"/>
            <p:cNvSpPr/>
            <p:nvPr/>
          </p:nvSpPr>
          <p:spPr>
            <a:xfrm rot="5400000">
              <a:off x="-457281" y="-175093"/>
              <a:ext cx="1829122" cy="914562"/>
            </a:xfrm>
            <a:custGeom>
              <a:avLst/>
              <a:gdLst/>
              <a:ahLst/>
              <a:cxnLst/>
              <a:rect l="l" t="t" r="r" b="b"/>
              <a:pathLst>
                <a:path w="421675" h="210838">
                  <a:moveTo>
                    <a:pt x="210838" y="0"/>
                  </a:moveTo>
                  <a:lnTo>
                    <a:pt x="421675" y="210838"/>
                  </a:lnTo>
                  <a:lnTo>
                    <a:pt x="0" y="210838"/>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5" name="矩形 2"/>
            <p:cNvSpPr/>
            <p:nvPr/>
          </p:nvSpPr>
          <p:spPr>
            <a:xfrm rot="5400000">
              <a:off x="151528" y="1207865"/>
              <a:ext cx="578516" cy="288711"/>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6" name="矩形 2"/>
            <p:cNvSpPr/>
            <p:nvPr/>
          </p:nvSpPr>
          <p:spPr>
            <a:xfrm rot="5400000">
              <a:off x="151528" y="2228650"/>
              <a:ext cx="578516" cy="288711"/>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7" name="矩形 2"/>
            <p:cNvSpPr/>
            <p:nvPr/>
          </p:nvSpPr>
          <p:spPr>
            <a:xfrm rot="5400000">
              <a:off x="-75391" y="3569140"/>
              <a:ext cx="957086" cy="477638"/>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8" name="矩形 2"/>
            <p:cNvSpPr/>
            <p:nvPr/>
          </p:nvSpPr>
          <p:spPr>
            <a:xfrm rot="5400000">
              <a:off x="1306481" y="1184509"/>
              <a:ext cx="360071" cy="179695"/>
            </a:xfrm>
            <a:custGeom>
              <a:avLst/>
              <a:gdLst/>
              <a:ahLst/>
              <a:cxnLst/>
              <a:rect l="l" t="t" r="r" b="b"/>
              <a:pathLst>
                <a:path w="421675" h="210838">
                  <a:moveTo>
                    <a:pt x="210838" y="0"/>
                  </a:moveTo>
                  <a:lnTo>
                    <a:pt x="421675" y="210838"/>
                  </a:lnTo>
                  <a:lnTo>
                    <a:pt x="0" y="210838"/>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9" name="矩形 2"/>
            <p:cNvSpPr/>
            <p:nvPr/>
          </p:nvSpPr>
          <p:spPr>
            <a:xfrm rot="5400000">
              <a:off x="-700570" y="776139"/>
              <a:ext cx="2571422" cy="1283279"/>
            </a:xfrm>
            <a:custGeom>
              <a:avLst/>
              <a:gdLst/>
              <a:ahLst/>
              <a:cxnLst/>
              <a:rect l="l" t="t" r="r" b="b"/>
              <a:pathLst>
                <a:path w="421675" h="210838">
                  <a:moveTo>
                    <a:pt x="210838" y="0"/>
                  </a:moveTo>
                  <a:lnTo>
                    <a:pt x="421675" y="210838"/>
                  </a:lnTo>
                  <a:lnTo>
                    <a:pt x="0" y="210838"/>
                  </a:lnTo>
                  <a:close/>
                </a:path>
              </a:pathLst>
            </a:custGeom>
            <a:solidFill>
              <a:srgbClr val="F2F2F2">
                <a:alpha val="50196"/>
              </a:srgb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0" name="矩形 2"/>
            <p:cNvSpPr/>
            <p:nvPr/>
          </p:nvSpPr>
          <p:spPr>
            <a:xfrm rot="5400000">
              <a:off x="-407031" y="2619045"/>
              <a:ext cx="1398922" cy="698138"/>
            </a:xfrm>
            <a:custGeom>
              <a:avLst/>
              <a:gdLst/>
              <a:ahLst/>
              <a:cxnLst/>
              <a:rect l="l" t="t" r="r" b="b"/>
              <a:pathLst>
                <a:path w="421675" h="210838">
                  <a:moveTo>
                    <a:pt x="210838" y="0"/>
                  </a:moveTo>
                  <a:lnTo>
                    <a:pt x="421675" y="210838"/>
                  </a:lnTo>
                  <a:lnTo>
                    <a:pt x="0" y="2108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1" name="矩形 2"/>
            <p:cNvSpPr/>
            <p:nvPr/>
          </p:nvSpPr>
          <p:spPr>
            <a:xfrm rot="5400000">
              <a:off x="361002" y="3725314"/>
              <a:ext cx="1092871" cy="545402"/>
            </a:xfrm>
            <a:custGeom>
              <a:avLst/>
              <a:gdLst/>
              <a:ahLst/>
              <a:cxnLst/>
              <a:rect l="l" t="t" r="r" b="b"/>
              <a:pathLst>
                <a:path w="421675" h="210838">
                  <a:moveTo>
                    <a:pt x="210838" y="0"/>
                  </a:moveTo>
                  <a:lnTo>
                    <a:pt x="421675" y="210838"/>
                  </a:lnTo>
                  <a:lnTo>
                    <a:pt x="0" y="210838"/>
                  </a:lnTo>
                  <a:close/>
                </a:path>
              </a:pathLst>
            </a:custGeom>
            <a:solidFill>
              <a:srgbClr val="F2F2F2">
                <a:alpha val="50196"/>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2" name="矩形 2"/>
            <p:cNvSpPr/>
            <p:nvPr/>
          </p:nvSpPr>
          <p:spPr>
            <a:xfrm rot="5400000">
              <a:off x="1277524" y="2767053"/>
              <a:ext cx="546433" cy="272700"/>
            </a:xfrm>
            <a:custGeom>
              <a:avLst/>
              <a:gdLst/>
              <a:ahLst/>
              <a:cxnLst/>
              <a:rect l="l" t="t" r="r" b="b"/>
              <a:pathLst>
                <a:path w="421675" h="210838">
                  <a:moveTo>
                    <a:pt x="210838" y="0"/>
                  </a:moveTo>
                  <a:lnTo>
                    <a:pt x="421675" y="210838"/>
                  </a:lnTo>
                  <a:lnTo>
                    <a:pt x="0" y="210838"/>
                  </a:lnTo>
                  <a:close/>
                </a:path>
              </a:pathLst>
            </a:custGeom>
            <a:solidFill>
              <a:srgbClr val="F2F2F2">
                <a:alpha val="50196"/>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3" name="矩形 2"/>
            <p:cNvSpPr/>
            <p:nvPr/>
          </p:nvSpPr>
          <p:spPr>
            <a:xfrm rot="5400000">
              <a:off x="1881487" y="2071264"/>
              <a:ext cx="302735" cy="151081"/>
            </a:xfrm>
            <a:custGeom>
              <a:avLst/>
              <a:gdLst/>
              <a:ahLst/>
              <a:cxnLst/>
              <a:rect l="l" t="t" r="r" b="b"/>
              <a:pathLst>
                <a:path w="421675" h="210838">
                  <a:moveTo>
                    <a:pt x="210838" y="0"/>
                  </a:moveTo>
                  <a:lnTo>
                    <a:pt x="421675" y="210838"/>
                  </a:lnTo>
                  <a:lnTo>
                    <a:pt x="0" y="210838"/>
                  </a:lnTo>
                  <a:close/>
                </a:path>
              </a:pathLst>
            </a:custGeom>
            <a:solidFill>
              <a:srgbClr val="F2F2F2">
                <a:alpha val="50196"/>
              </a:srgb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4" name="矩形 2"/>
            <p:cNvSpPr/>
            <p:nvPr/>
          </p:nvSpPr>
          <p:spPr>
            <a:xfrm rot="5400000">
              <a:off x="1687430" y="2534823"/>
              <a:ext cx="360071" cy="179695"/>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5" name="矩形 2"/>
            <p:cNvSpPr/>
            <p:nvPr/>
          </p:nvSpPr>
          <p:spPr>
            <a:xfrm rot="5400000">
              <a:off x="1501312" y="4232261"/>
              <a:ext cx="260409" cy="129958"/>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6" name="矩形 2"/>
            <p:cNvSpPr/>
            <p:nvPr/>
          </p:nvSpPr>
          <p:spPr>
            <a:xfrm rot="5400000">
              <a:off x="1164999" y="4749137"/>
              <a:ext cx="428960" cy="214074"/>
            </a:xfrm>
            <a:custGeom>
              <a:avLst/>
              <a:gdLst/>
              <a:ahLst/>
              <a:cxnLst/>
              <a:rect l="l" t="t" r="r" b="b"/>
              <a:pathLst>
                <a:path w="421675" h="210838">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7" name="矩形 2"/>
            <p:cNvSpPr/>
            <p:nvPr/>
          </p:nvSpPr>
          <p:spPr>
            <a:xfrm rot="5400000">
              <a:off x="-470723" y="2255402"/>
              <a:ext cx="1882895" cy="941450"/>
            </a:xfrm>
            <a:custGeom>
              <a:avLst/>
              <a:gdLst/>
              <a:ahLst/>
              <a:cxnLst/>
              <a:rect l="l" t="t" r="r" b="b"/>
              <a:pathLst>
                <a:path w="421675" h="210838">
                  <a:moveTo>
                    <a:pt x="210838" y="0"/>
                  </a:moveTo>
                  <a:lnTo>
                    <a:pt x="421675" y="210838"/>
                  </a:lnTo>
                  <a:lnTo>
                    <a:pt x="0" y="210838"/>
                  </a:lnTo>
                  <a:close/>
                </a:path>
              </a:pathLst>
            </a:cu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8" name="矩形 2"/>
            <p:cNvSpPr/>
            <p:nvPr/>
          </p:nvSpPr>
          <p:spPr>
            <a:xfrm rot="5400000">
              <a:off x="197724" y="4221698"/>
              <a:ext cx="888492" cy="444247"/>
            </a:xfrm>
            <a:custGeom>
              <a:avLst/>
              <a:gdLst/>
              <a:ahLst/>
              <a:cxnLst/>
              <a:rect l="l" t="t" r="r" b="b"/>
              <a:pathLst>
                <a:path w="421675" h="210838">
                  <a:moveTo>
                    <a:pt x="210838" y="0"/>
                  </a:moveTo>
                  <a:lnTo>
                    <a:pt x="421675" y="210838"/>
                  </a:lnTo>
                  <a:lnTo>
                    <a:pt x="0" y="210838"/>
                  </a:lnTo>
                  <a:close/>
                </a:path>
              </a:pathLst>
            </a:custGeom>
            <a:solidFill>
              <a:schemeClr val="accent1">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89" name="矩形 2"/>
            <p:cNvSpPr/>
            <p:nvPr/>
          </p:nvSpPr>
          <p:spPr>
            <a:xfrm rot="5400000">
              <a:off x="176184" y="940564"/>
              <a:ext cx="888492" cy="444247"/>
            </a:xfrm>
            <a:custGeom>
              <a:avLst/>
              <a:gdLst/>
              <a:ahLst/>
              <a:cxnLst/>
              <a:rect l="l" t="t" r="r" b="b"/>
              <a:pathLst>
                <a:path w="421675" h="210838">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0" name="矩形 2"/>
            <p:cNvSpPr/>
            <p:nvPr/>
          </p:nvSpPr>
          <p:spPr>
            <a:xfrm rot="5400000">
              <a:off x="1184628" y="1902050"/>
              <a:ext cx="528165" cy="264083"/>
            </a:xfrm>
            <a:custGeom>
              <a:avLst/>
              <a:gdLst/>
              <a:ahLst/>
              <a:cxnLst/>
              <a:rect l="l" t="t" r="r" b="b"/>
              <a:pathLst>
                <a:path w="421675" h="210838">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1" name="矩形 2"/>
            <p:cNvSpPr/>
            <p:nvPr/>
          </p:nvSpPr>
          <p:spPr>
            <a:xfrm rot="5400000">
              <a:off x="1226534" y="247645"/>
              <a:ext cx="260409" cy="129958"/>
            </a:xfrm>
            <a:custGeom>
              <a:avLst/>
              <a:gdLst/>
              <a:ahLst/>
              <a:cxnLst/>
              <a:rect l="l" t="t" r="r" b="b"/>
              <a:pathLst>
                <a:path w="421675" h="210838">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3" name="矩形 2"/>
            <p:cNvSpPr/>
            <p:nvPr/>
          </p:nvSpPr>
          <p:spPr>
            <a:xfrm rot="5400000">
              <a:off x="2143823" y="3999344"/>
              <a:ext cx="223729" cy="111653"/>
            </a:xfrm>
            <a:custGeom>
              <a:avLst/>
              <a:gdLst/>
              <a:ahLst/>
              <a:cxnLst/>
              <a:rect l="l" t="t" r="r" b="b"/>
              <a:pathLst>
                <a:path w="421675" h="210838">
                  <a:moveTo>
                    <a:pt x="210838" y="0"/>
                  </a:moveTo>
                  <a:lnTo>
                    <a:pt x="421675" y="210838"/>
                  </a:lnTo>
                  <a:lnTo>
                    <a:pt x="0" y="210838"/>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3779914" y="1166106"/>
            <a:ext cx="4464496" cy="3277199"/>
            <a:chOff x="611560" y="1735977"/>
            <a:chExt cx="5256584" cy="3277199"/>
          </a:xfrm>
        </p:grpSpPr>
        <p:cxnSp>
          <p:nvCxnSpPr>
            <p:cNvPr id="31" name="直接连接符 30"/>
            <p:cNvCxnSpPr/>
            <p:nvPr/>
          </p:nvCxnSpPr>
          <p:spPr>
            <a:xfrm>
              <a:off x="611560" y="1735977"/>
              <a:ext cx="496855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11560" y="2555277"/>
              <a:ext cx="43924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11560" y="3374577"/>
              <a:ext cx="424847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611560" y="4193877"/>
              <a:ext cx="446449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11560" y="5013176"/>
              <a:ext cx="525658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3707904" y="1191568"/>
            <a:ext cx="710599" cy="773822"/>
            <a:chOff x="550069" y="1100038"/>
            <a:chExt cx="710599" cy="773822"/>
          </a:xfrm>
        </p:grpSpPr>
        <p:sp>
          <p:nvSpPr>
            <p:cNvPr id="94" name="矩形 2"/>
            <p:cNvSpPr/>
            <p:nvPr/>
          </p:nvSpPr>
          <p:spPr>
            <a:xfrm rot="5400000">
              <a:off x="554462" y="1167653"/>
              <a:ext cx="773822" cy="638591"/>
            </a:xfrm>
            <a:custGeom>
              <a:avLst/>
              <a:gdLst/>
              <a:ahLst/>
              <a:cxnLst/>
              <a:rect l="l" t="t" r="r" b="b"/>
              <a:pathLst>
                <a:path w="811496" h="669681">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4" name="TextBox 13"/>
            <p:cNvSpPr txBox="1"/>
            <p:nvPr/>
          </p:nvSpPr>
          <p:spPr>
            <a:xfrm>
              <a:off x="550069" y="1175365"/>
              <a:ext cx="665567" cy="584775"/>
            </a:xfrm>
            <a:prstGeom prst="rect">
              <a:avLst/>
            </a:prstGeom>
            <a:noFill/>
          </p:spPr>
          <p:txBody>
            <a:bodyPr wrap="none" rtlCol="0">
              <a:spAutoFit/>
            </a:bodyPr>
            <a:lstStyle/>
            <a:p>
              <a:r>
                <a:rPr lang="en-US" altLang="zh-CN" sz="3200" dirty="0">
                  <a:solidFill>
                    <a:schemeClr val="bg1"/>
                  </a:solidFill>
                  <a:latin typeface="微软雅黑" panose="020B0503020204020204" pitchFamily="34" charset="-122"/>
                  <a:ea typeface="微软雅黑" panose="020B0503020204020204" pitchFamily="34" charset="-122"/>
                </a:rPr>
                <a:t>01</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grpSp>
        <p:nvGrpSpPr>
          <p:cNvPr id="97" name="组合 96"/>
          <p:cNvGrpSpPr/>
          <p:nvPr/>
        </p:nvGrpSpPr>
        <p:grpSpPr>
          <a:xfrm>
            <a:off x="3707904" y="2010010"/>
            <a:ext cx="710599" cy="773822"/>
            <a:chOff x="550069" y="1100038"/>
            <a:chExt cx="710599" cy="773822"/>
          </a:xfrm>
        </p:grpSpPr>
        <p:sp>
          <p:nvSpPr>
            <p:cNvPr id="98" name="矩形 2"/>
            <p:cNvSpPr/>
            <p:nvPr/>
          </p:nvSpPr>
          <p:spPr>
            <a:xfrm rot="5400000">
              <a:off x="554462" y="1167653"/>
              <a:ext cx="773822" cy="638591"/>
            </a:xfrm>
            <a:custGeom>
              <a:avLst/>
              <a:gdLst/>
              <a:ahLst/>
              <a:cxnLst/>
              <a:rect l="l" t="t" r="r" b="b"/>
              <a:pathLst>
                <a:path w="811496" h="669681">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99" name="TextBox 98"/>
            <p:cNvSpPr txBox="1"/>
            <p:nvPr/>
          </p:nvSpPr>
          <p:spPr>
            <a:xfrm>
              <a:off x="550069" y="1182919"/>
              <a:ext cx="665567" cy="584775"/>
            </a:xfrm>
            <a:prstGeom prst="rect">
              <a:avLst/>
            </a:prstGeom>
            <a:noFill/>
          </p:spPr>
          <p:txBody>
            <a:bodyPr wrap="none" rtlCol="0">
              <a:spAutoFit/>
            </a:bodyPr>
            <a:lstStyle/>
            <a:p>
              <a:r>
                <a:rPr lang="en-US" altLang="zh-CN" sz="3200" dirty="0">
                  <a:solidFill>
                    <a:schemeClr val="bg1"/>
                  </a:solidFill>
                  <a:latin typeface="微软雅黑" panose="020B0503020204020204" pitchFamily="34" charset="-122"/>
                  <a:ea typeface="微软雅黑" panose="020B0503020204020204" pitchFamily="34" charset="-122"/>
                </a:rPr>
                <a:t>02</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grpSp>
        <p:nvGrpSpPr>
          <p:cNvPr id="100" name="组合 99"/>
          <p:cNvGrpSpPr/>
          <p:nvPr/>
        </p:nvGrpSpPr>
        <p:grpSpPr>
          <a:xfrm>
            <a:off x="3707904" y="2825056"/>
            <a:ext cx="710599" cy="773822"/>
            <a:chOff x="550069" y="1100038"/>
            <a:chExt cx="710599" cy="773822"/>
          </a:xfrm>
          <a:solidFill>
            <a:schemeClr val="accent3">
              <a:lumMod val="60000"/>
              <a:lumOff val="40000"/>
            </a:schemeClr>
          </a:solidFill>
        </p:grpSpPr>
        <p:sp>
          <p:nvSpPr>
            <p:cNvPr id="101" name="矩形 2"/>
            <p:cNvSpPr/>
            <p:nvPr/>
          </p:nvSpPr>
          <p:spPr>
            <a:xfrm rot="5400000">
              <a:off x="554462" y="1167653"/>
              <a:ext cx="773822" cy="638591"/>
            </a:xfrm>
            <a:custGeom>
              <a:avLst/>
              <a:gdLst/>
              <a:ahLst/>
              <a:cxnLst/>
              <a:rect l="l" t="t" r="r" b="b"/>
              <a:pathLst>
                <a:path w="811496" h="669681">
                  <a:moveTo>
                    <a:pt x="1" y="405747"/>
                  </a:moveTo>
                  <a:lnTo>
                    <a:pt x="405749" y="0"/>
                  </a:lnTo>
                  <a:lnTo>
                    <a:pt x="811495" y="405747"/>
                  </a:lnTo>
                  <a:close/>
                  <a:moveTo>
                    <a:pt x="0" y="669681"/>
                  </a:moveTo>
                  <a:lnTo>
                    <a:pt x="0" y="405748"/>
                  </a:lnTo>
                  <a:lnTo>
                    <a:pt x="811496" y="405748"/>
                  </a:lnTo>
                  <a:lnTo>
                    <a:pt x="811496" y="6696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2" name="TextBox 101"/>
            <p:cNvSpPr txBox="1"/>
            <p:nvPr/>
          </p:nvSpPr>
          <p:spPr>
            <a:xfrm>
              <a:off x="550069" y="1198061"/>
              <a:ext cx="665567" cy="584775"/>
            </a:xfrm>
            <a:prstGeom prst="rect">
              <a:avLst/>
            </a:prstGeom>
            <a:noFill/>
          </p:spPr>
          <p:txBody>
            <a:bodyPr wrap="none" rtlCol="0">
              <a:spAutoFit/>
            </a:bodyPr>
            <a:lstStyle/>
            <a:p>
              <a:r>
                <a:rPr lang="en-US" altLang="zh-CN" sz="3200" dirty="0">
                  <a:solidFill>
                    <a:schemeClr val="bg1"/>
                  </a:solidFill>
                  <a:latin typeface="微软雅黑" panose="020B0503020204020204" pitchFamily="34" charset="-122"/>
                  <a:ea typeface="微软雅黑" panose="020B0503020204020204" pitchFamily="34" charset="-122"/>
                </a:rPr>
                <a:t>03</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grpSp>
        <p:nvGrpSpPr>
          <p:cNvPr id="103" name="组合 102"/>
          <p:cNvGrpSpPr/>
          <p:nvPr/>
        </p:nvGrpSpPr>
        <p:grpSpPr>
          <a:xfrm>
            <a:off x="3707904" y="3646912"/>
            <a:ext cx="710599" cy="773822"/>
            <a:chOff x="550069" y="1100038"/>
            <a:chExt cx="710599" cy="773822"/>
          </a:xfrm>
        </p:grpSpPr>
        <p:sp>
          <p:nvSpPr>
            <p:cNvPr id="104" name="矩形 2"/>
            <p:cNvSpPr/>
            <p:nvPr/>
          </p:nvSpPr>
          <p:spPr>
            <a:xfrm rot="5400000">
              <a:off x="554462" y="1167653"/>
              <a:ext cx="773822" cy="638591"/>
            </a:xfrm>
            <a:custGeom>
              <a:avLst/>
              <a:gdLst/>
              <a:ahLst/>
              <a:cxnLst/>
              <a:rect l="l" t="t" r="r" b="b"/>
              <a:pathLst>
                <a:path w="811496" h="669681">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105" name="TextBox 104"/>
            <p:cNvSpPr txBox="1"/>
            <p:nvPr/>
          </p:nvSpPr>
          <p:spPr>
            <a:xfrm>
              <a:off x="550069" y="1177004"/>
              <a:ext cx="665567" cy="584775"/>
            </a:xfrm>
            <a:prstGeom prst="rect">
              <a:avLst/>
            </a:prstGeom>
            <a:noFill/>
          </p:spPr>
          <p:txBody>
            <a:bodyPr wrap="none" rtlCol="0">
              <a:spAutoFit/>
            </a:bodyPr>
            <a:lstStyle/>
            <a:p>
              <a:r>
                <a:rPr lang="en-US" altLang="zh-CN" sz="3200" dirty="0">
                  <a:solidFill>
                    <a:schemeClr val="bg1"/>
                  </a:solidFill>
                  <a:latin typeface="微软雅黑" panose="020B0503020204020204" pitchFamily="34" charset="-122"/>
                  <a:ea typeface="微软雅黑" panose="020B0503020204020204" pitchFamily="34" charset="-122"/>
                </a:rPr>
                <a:t>04</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a:extLst>
              <a:ext uri="{FF2B5EF4-FFF2-40B4-BE49-F238E27FC236}">
                <a16:creationId xmlns:a16="http://schemas.microsoft.com/office/drawing/2014/main" id="{9D8AFEB7-0910-4526-9AAB-BE3729BE875F}"/>
              </a:ext>
            </a:extLst>
          </p:cNvPr>
          <p:cNvSpPr txBox="1"/>
          <p:nvPr/>
        </p:nvSpPr>
        <p:spPr>
          <a:xfrm>
            <a:off x="1587366" y="2154432"/>
            <a:ext cx="1701528" cy="1015663"/>
          </a:xfrm>
          <a:prstGeom prst="rect">
            <a:avLst/>
          </a:prstGeom>
          <a:noFill/>
        </p:spPr>
        <p:txBody>
          <a:bodyPr wrap="square" rtlCol="0">
            <a:spAutoFit/>
          </a:bodyPr>
          <a:lstStyle/>
          <a:p>
            <a:pPr algn="ctr"/>
            <a:r>
              <a:rPr lang="zh-CN" altLang="en-US" sz="3600" dirty="0">
                <a:solidFill>
                  <a:schemeClr val="accent3">
                    <a:lumMod val="75000"/>
                  </a:schemeClr>
                </a:solidFill>
                <a:latin typeface="微软雅黑" panose="020B0503020204020204" pitchFamily="34" charset="-122"/>
                <a:ea typeface="微软雅黑" panose="020B0503020204020204" pitchFamily="34" charset="-122"/>
              </a:rPr>
              <a:t>目</a:t>
            </a:r>
            <a:r>
              <a:rPr lang="zh-TW" altLang="en-US" sz="3600" dirty="0">
                <a:solidFill>
                  <a:schemeClr val="accent3">
                    <a:lumMod val="75000"/>
                  </a:schemeClr>
                </a:solidFill>
                <a:latin typeface="微软雅黑" panose="020B0503020204020204" pitchFamily="34" charset="-122"/>
                <a:ea typeface="微软雅黑" panose="020B0503020204020204" pitchFamily="34" charset="-122"/>
              </a:rPr>
              <a:t>錄</a:t>
            </a:r>
            <a:endParaRPr lang="en-US" altLang="zh-CN" sz="3600" dirty="0">
              <a:solidFill>
                <a:schemeClr val="accent3">
                  <a:lumMod val="75000"/>
                </a:schemeClr>
              </a:solidFill>
              <a:latin typeface="微软雅黑" panose="020B0503020204020204" pitchFamily="34" charset="-122"/>
              <a:ea typeface="微软雅黑" panose="020B0503020204020204" pitchFamily="34" charset="-122"/>
            </a:endParaRPr>
          </a:p>
          <a:p>
            <a:pPr algn="r"/>
            <a:r>
              <a:rPr lang="en-US" altLang="zh-CN" sz="2400" dirty="0">
                <a:solidFill>
                  <a:schemeClr val="accent3">
                    <a:lumMod val="75000"/>
                  </a:schemeClr>
                </a:solidFill>
                <a:latin typeface="微软雅黑" panose="020B0503020204020204" pitchFamily="34" charset="-122"/>
                <a:ea typeface="微软雅黑" panose="020B0503020204020204" pitchFamily="34" charset="-122"/>
              </a:rPr>
              <a:t>Contents</a:t>
            </a:r>
            <a:endParaRPr lang="zh-CN" altLang="en-US" sz="2400" dirty="0">
              <a:solidFill>
                <a:schemeClr val="accent3">
                  <a:lumMod val="75000"/>
                </a:schemeClr>
              </a:solidFill>
              <a:latin typeface="微软雅黑" panose="020B0503020204020204" pitchFamily="34" charset="-122"/>
              <a:ea typeface="微软雅黑" panose="020B0503020204020204" pitchFamily="34" charset="-122"/>
            </a:endParaRPr>
          </a:p>
        </p:txBody>
      </p:sp>
      <p:sp>
        <p:nvSpPr>
          <p:cNvPr id="92" name="文本框 12">
            <a:extLst>
              <a:ext uri="{FF2B5EF4-FFF2-40B4-BE49-F238E27FC236}">
                <a16:creationId xmlns:a16="http://schemas.microsoft.com/office/drawing/2014/main" id="{C5DCC173-97C2-4AB1-979C-EEF1288361F4}"/>
              </a:ext>
            </a:extLst>
          </p:cNvPr>
          <p:cNvSpPr txBox="1"/>
          <p:nvPr/>
        </p:nvSpPr>
        <p:spPr>
          <a:xfrm>
            <a:off x="4572000" y="1328449"/>
            <a:ext cx="1800200" cy="461665"/>
          </a:xfrm>
          <a:prstGeom prst="rect">
            <a:avLst/>
          </a:prstGeom>
          <a:noFill/>
        </p:spPr>
        <p:txBody>
          <a:bodyPr wrap="square" rtlCol="0">
            <a:spAutoFit/>
          </a:bodyPr>
          <a:lstStyle/>
          <a:p>
            <a:pPr algn="dist"/>
            <a:r>
              <a:rPr lang="zh-TW" altLang="en-US" sz="2400">
                <a:solidFill>
                  <a:schemeClr val="accent3">
                    <a:lumMod val="75000"/>
                  </a:schemeClr>
                </a:solidFill>
                <a:latin typeface="微软雅黑" panose="020B0503020204020204" pitchFamily="34" charset="-122"/>
                <a:ea typeface="微软雅黑" panose="020B0503020204020204" pitchFamily="34" charset="-122"/>
              </a:rPr>
              <a:t>立定志向</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endParaRPr>
          </a:p>
        </p:txBody>
      </p:sp>
      <p:sp>
        <p:nvSpPr>
          <p:cNvPr id="95" name="文本框 12">
            <a:extLst>
              <a:ext uri="{FF2B5EF4-FFF2-40B4-BE49-F238E27FC236}">
                <a16:creationId xmlns:a16="http://schemas.microsoft.com/office/drawing/2014/main" id="{8FBB5C53-FA0B-45FA-944D-7B7A53AE4DAC}"/>
              </a:ext>
            </a:extLst>
          </p:cNvPr>
          <p:cNvSpPr txBox="1"/>
          <p:nvPr/>
        </p:nvSpPr>
        <p:spPr>
          <a:xfrm>
            <a:off x="4572000" y="2189208"/>
            <a:ext cx="1800200" cy="461665"/>
          </a:xfrm>
          <a:prstGeom prst="rect">
            <a:avLst/>
          </a:prstGeom>
          <a:noFill/>
        </p:spPr>
        <p:txBody>
          <a:bodyPr wrap="square" rtlCol="0">
            <a:spAutoFit/>
          </a:bodyPr>
          <a:lstStyle/>
          <a:p>
            <a:pPr algn="dist"/>
            <a:r>
              <a:rPr lang="zh-TW" altLang="en-US" sz="2400" dirty="0">
                <a:solidFill>
                  <a:schemeClr val="accent3">
                    <a:lumMod val="75000"/>
                  </a:schemeClr>
                </a:solidFill>
                <a:latin typeface="微软雅黑" panose="020B0503020204020204" pitchFamily="34" charset="-122"/>
                <a:ea typeface="微软雅黑" panose="020B0503020204020204" pitchFamily="34" charset="-122"/>
              </a:rPr>
              <a:t>未來規劃</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endParaRPr>
          </a:p>
        </p:txBody>
      </p:sp>
      <p:sp>
        <p:nvSpPr>
          <p:cNvPr id="96" name="文本框 12">
            <a:extLst>
              <a:ext uri="{FF2B5EF4-FFF2-40B4-BE49-F238E27FC236}">
                <a16:creationId xmlns:a16="http://schemas.microsoft.com/office/drawing/2014/main" id="{24DC20F6-D602-462C-A372-8A92C7032E85}"/>
              </a:ext>
            </a:extLst>
          </p:cNvPr>
          <p:cNvSpPr txBox="1"/>
          <p:nvPr/>
        </p:nvSpPr>
        <p:spPr>
          <a:xfrm>
            <a:off x="4572000" y="3008506"/>
            <a:ext cx="1800200" cy="461665"/>
          </a:xfrm>
          <a:prstGeom prst="rect">
            <a:avLst/>
          </a:prstGeom>
          <a:noFill/>
        </p:spPr>
        <p:txBody>
          <a:bodyPr wrap="square" rtlCol="0">
            <a:spAutoFit/>
          </a:bodyPr>
          <a:lstStyle/>
          <a:p>
            <a:pPr algn="dist"/>
            <a:r>
              <a:rPr lang="zh-TW" altLang="en-US" sz="2400" dirty="0">
                <a:solidFill>
                  <a:schemeClr val="accent3">
                    <a:lumMod val="75000"/>
                  </a:schemeClr>
                </a:solidFill>
                <a:latin typeface="微软雅黑" panose="020B0503020204020204" pitchFamily="34" charset="-122"/>
                <a:ea typeface="微软雅黑" panose="020B0503020204020204" pitchFamily="34" charset="-122"/>
              </a:rPr>
              <a:t>階段性目標</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endParaRPr>
          </a:p>
        </p:txBody>
      </p:sp>
      <p:sp>
        <p:nvSpPr>
          <p:cNvPr id="106" name="文本框 12">
            <a:extLst>
              <a:ext uri="{FF2B5EF4-FFF2-40B4-BE49-F238E27FC236}">
                <a16:creationId xmlns:a16="http://schemas.microsoft.com/office/drawing/2014/main" id="{7502AE7A-95F5-427F-8993-FA8D04C82935}"/>
              </a:ext>
            </a:extLst>
          </p:cNvPr>
          <p:cNvSpPr txBox="1"/>
          <p:nvPr/>
        </p:nvSpPr>
        <p:spPr>
          <a:xfrm>
            <a:off x="4725498" y="3803636"/>
            <a:ext cx="1440160" cy="461665"/>
          </a:xfrm>
          <a:prstGeom prst="rect">
            <a:avLst/>
          </a:prstGeom>
          <a:noFill/>
        </p:spPr>
        <p:txBody>
          <a:bodyPr wrap="square" rtlCol="0">
            <a:spAutoFit/>
          </a:bodyPr>
          <a:lstStyle/>
          <a:p>
            <a:pPr algn="dist"/>
            <a:r>
              <a:rPr lang="zh-TW" altLang="en-US" sz="2400" dirty="0">
                <a:solidFill>
                  <a:schemeClr val="accent3">
                    <a:lumMod val="75000"/>
                  </a:schemeClr>
                </a:solidFill>
                <a:latin typeface="微软雅黑" panose="020B0503020204020204" pitchFamily="34" charset="-122"/>
                <a:ea typeface="微软雅黑" panose="020B0503020204020204" pitchFamily="34" charset="-122"/>
              </a:rPr>
              <a:t>結論</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132278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71">
            <a:extLst>
              <a:ext uri="{FF2B5EF4-FFF2-40B4-BE49-F238E27FC236}">
                <a16:creationId xmlns:a16="http://schemas.microsoft.com/office/drawing/2014/main" id="{AFB3C5F2-0EE4-4102-8CE8-C3BB5E8DE931}"/>
              </a:ext>
            </a:extLst>
          </p:cNvPr>
          <p:cNvGrpSpPr/>
          <p:nvPr/>
        </p:nvGrpSpPr>
        <p:grpSpPr>
          <a:xfrm>
            <a:off x="6300192" y="1203598"/>
            <a:ext cx="1800200" cy="3159118"/>
            <a:chOff x="752634" y="1779108"/>
            <a:chExt cx="2304256" cy="4167230"/>
          </a:xfrm>
        </p:grpSpPr>
        <p:sp>
          <p:nvSpPr>
            <p:cNvPr id="3" name="圆角矩形 38">
              <a:extLst>
                <a:ext uri="{FF2B5EF4-FFF2-40B4-BE49-F238E27FC236}">
                  <a16:creationId xmlns:a16="http://schemas.microsoft.com/office/drawing/2014/main" id="{EC191D72-9D6E-4F66-AE66-46561D182E0A}"/>
                </a:ext>
              </a:extLst>
            </p:cNvPr>
            <p:cNvSpPr/>
            <p:nvPr/>
          </p:nvSpPr>
          <p:spPr>
            <a:xfrm rot="572624">
              <a:off x="1297576" y="1779108"/>
              <a:ext cx="1274792" cy="1256404"/>
            </a:xfrm>
            <a:custGeom>
              <a:avLst/>
              <a:gdLst/>
              <a:ahLst/>
              <a:cxnLst/>
              <a:rect l="l" t="t" r="r" b="b"/>
              <a:pathLst>
                <a:path w="1554798" h="1532371">
                  <a:moveTo>
                    <a:pt x="260464" y="73817"/>
                  </a:moveTo>
                  <a:cubicBezTo>
                    <a:pt x="306072" y="28209"/>
                    <a:pt x="369078" y="0"/>
                    <a:pt x="438674" y="0"/>
                  </a:cubicBezTo>
                  <a:lnTo>
                    <a:pt x="1302770" y="0"/>
                  </a:lnTo>
                  <a:cubicBezTo>
                    <a:pt x="1441961" y="0"/>
                    <a:pt x="1554798" y="112837"/>
                    <a:pt x="1554798" y="252028"/>
                  </a:cubicBezTo>
                  <a:lnTo>
                    <a:pt x="1554798" y="252029"/>
                  </a:lnTo>
                  <a:lnTo>
                    <a:pt x="1554798" y="1116125"/>
                  </a:lnTo>
                  <a:cubicBezTo>
                    <a:pt x="1554798" y="1255316"/>
                    <a:pt x="1441961" y="1368153"/>
                    <a:pt x="1302770" y="1368153"/>
                  </a:cubicBezTo>
                  <a:cubicBezTo>
                    <a:pt x="1163579" y="1368153"/>
                    <a:pt x="1050742" y="1255316"/>
                    <a:pt x="1050742" y="1116125"/>
                  </a:cubicBezTo>
                  <a:lnTo>
                    <a:pt x="1050742" y="860250"/>
                  </a:lnTo>
                  <a:cubicBezTo>
                    <a:pt x="1050311" y="861013"/>
                    <a:pt x="1049708" y="861600"/>
                    <a:pt x="1049101" y="862186"/>
                  </a:cubicBezTo>
                  <a:lnTo>
                    <a:pt x="426920" y="1461813"/>
                  </a:lnTo>
                  <a:cubicBezTo>
                    <a:pt x="326697" y="1558402"/>
                    <a:pt x="167149" y="1555457"/>
                    <a:pt x="70559" y="1455234"/>
                  </a:cubicBezTo>
                  <a:cubicBezTo>
                    <a:pt x="-26031" y="1355012"/>
                    <a:pt x="-23086" y="1195463"/>
                    <a:pt x="77137" y="1098874"/>
                  </a:cubicBezTo>
                  <a:lnTo>
                    <a:pt x="694328" y="504056"/>
                  </a:lnTo>
                  <a:lnTo>
                    <a:pt x="438674" y="504056"/>
                  </a:lnTo>
                  <a:cubicBezTo>
                    <a:pt x="299483" y="504056"/>
                    <a:pt x="186646" y="391219"/>
                    <a:pt x="186646" y="252028"/>
                  </a:cubicBezTo>
                  <a:cubicBezTo>
                    <a:pt x="186646" y="182432"/>
                    <a:pt x="214855" y="119426"/>
                    <a:pt x="260464" y="73817"/>
                  </a:cubicBezTo>
                  <a:close/>
                </a:path>
              </a:pathLst>
            </a:custGeom>
            <a:solidFill>
              <a:srgbClr val="37AEF4"/>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73">
              <a:extLst>
                <a:ext uri="{FF2B5EF4-FFF2-40B4-BE49-F238E27FC236}">
                  <a16:creationId xmlns:a16="http://schemas.microsoft.com/office/drawing/2014/main" id="{104A5943-23E4-4070-BD00-5152F2ADFBB1}"/>
                </a:ext>
              </a:extLst>
            </p:cNvPr>
            <p:cNvSpPr/>
            <p:nvPr/>
          </p:nvSpPr>
          <p:spPr>
            <a:xfrm>
              <a:off x="752634" y="3115798"/>
              <a:ext cx="2304256" cy="2830540"/>
            </a:xfrm>
            <a:prstGeom prst="roundRect">
              <a:avLst>
                <a:gd name="adj" fmla="val 6909"/>
              </a:avLst>
            </a:prstGeom>
            <a:solidFill>
              <a:srgbClr val="EFEFEF"/>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74">
              <a:extLst>
                <a:ext uri="{FF2B5EF4-FFF2-40B4-BE49-F238E27FC236}">
                  <a16:creationId xmlns:a16="http://schemas.microsoft.com/office/drawing/2014/main" id="{4787A529-DFFF-431C-8407-12D03477D510}"/>
                </a:ext>
              </a:extLst>
            </p:cNvPr>
            <p:cNvGrpSpPr/>
            <p:nvPr/>
          </p:nvGrpSpPr>
          <p:grpSpPr>
            <a:xfrm rot="16200000">
              <a:off x="2087525" y="3024024"/>
              <a:ext cx="441397" cy="58863"/>
              <a:chOff x="2975753" y="1851670"/>
              <a:chExt cx="539968" cy="72008"/>
            </a:xfrm>
          </p:grpSpPr>
          <p:sp>
            <p:nvSpPr>
              <p:cNvPr id="13" name="椭圆 82">
                <a:extLst>
                  <a:ext uri="{FF2B5EF4-FFF2-40B4-BE49-F238E27FC236}">
                    <a16:creationId xmlns:a16="http://schemas.microsoft.com/office/drawing/2014/main" id="{D2C86284-55D2-49AF-81B7-C03C0BE9F73C}"/>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83">
                <a:extLst>
                  <a:ext uri="{FF2B5EF4-FFF2-40B4-BE49-F238E27FC236}">
                    <a16:creationId xmlns:a16="http://schemas.microsoft.com/office/drawing/2014/main" id="{F4F23506-1017-46BB-9888-C95869BF01B1}"/>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84">
                <a:extLst>
                  <a:ext uri="{FF2B5EF4-FFF2-40B4-BE49-F238E27FC236}">
                    <a16:creationId xmlns:a16="http://schemas.microsoft.com/office/drawing/2014/main" id="{C32BAE4C-9F1E-4FA8-982A-48C43406470E}"/>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75">
              <a:extLst>
                <a:ext uri="{FF2B5EF4-FFF2-40B4-BE49-F238E27FC236}">
                  <a16:creationId xmlns:a16="http://schemas.microsoft.com/office/drawing/2014/main" id="{9DED868F-0A76-4605-A179-0F4374117304}"/>
                </a:ext>
              </a:extLst>
            </p:cNvPr>
            <p:cNvGrpSpPr/>
            <p:nvPr/>
          </p:nvGrpSpPr>
          <p:grpSpPr>
            <a:xfrm rot="16200000">
              <a:off x="1203997" y="3024024"/>
              <a:ext cx="441397" cy="58863"/>
              <a:chOff x="2975753" y="1851670"/>
              <a:chExt cx="539968" cy="72008"/>
            </a:xfrm>
          </p:grpSpPr>
          <p:sp>
            <p:nvSpPr>
              <p:cNvPr id="10" name="椭圆 79">
                <a:extLst>
                  <a:ext uri="{FF2B5EF4-FFF2-40B4-BE49-F238E27FC236}">
                    <a16:creationId xmlns:a16="http://schemas.microsoft.com/office/drawing/2014/main" id="{759C4EE6-552D-4478-A56E-FB1D48C56370}"/>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80">
                <a:extLst>
                  <a:ext uri="{FF2B5EF4-FFF2-40B4-BE49-F238E27FC236}">
                    <a16:creationId xmlns:a16="http://schemas.microsoft.com/office/drawing/2014/main" id="{62F4506A-5053-417C-B8BA-968F81607DEC}"/>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81">
                <a:extLst>
                  <a:ext uri="{FF2B5EF4-FFF2-40B4-BE49-F238E27FC236}">
                    <a16:creationId xmlns:a16="http://schemas.microsoft.com/office/drawing/2014/main" id="{540C6BC0-3E0B-41D0-A5A3-DE35613D6FBD}"/>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6" name="组合 57">
            <a:extLst>
              <a:ext uri="{FF2B5EF4-FFF2-40B4-BE49-F238E27FC236}">
                <a16:creationId xmlns:a16="http://schemas.microsoft.com/office/drawing/2014/main" id="{5C2F98DF-8525-44DD-896E-42BA6B01DDD1}"/>
              </a:ext>
            </a:extLst>
          </p:cNvPr>
          <p:cNvGrpSpPr/>
          <p:nvPr/>
        </p:nvGrpSpPr>
        <p:grpSpPr>
          <a:xfrm>
            <a:off x="3635896" y="1203598"/>
            <a:ext cx="1800200" cy="3159118"/>
            <a:chOff x="752634" y="1779108"/>
            <a:chExt cx="2304256" cy="4167230"/>
          </a:xfrm>
        </p:grpSpPr>
        <p:sp>
          <p:nvSpPr>
            <p:cNvPr id="17" name="圆角矩形 38">
              <a:extLst>
                <a:ext uri="{FF2B5EF4-FFF2-40B4-BE49-F238E27FC236}">
                  <a16:creationId xmlns:a16="http://schemas.microsoft.com/office/drawing/2014/main" id="{9242D4F4-A265-4998-8776-161437034EDD}"/>
                </a:ext>
              </a:extLst>
            </p:cNvPr>
            <p:cNvSpPr/>
            <p:nvPr/>
          </p:nvSpPr>
          <p:spPr>
            <a:xfrm rot="572624">
              <a:off x="1297576" y="1779108"/>
              <a:ext cx="1274792" cy="1256404"/>
            </a:xfrm>
            <a:custGeom>
              <a:avLst/>
              <a:gdLst/>
              <a:ahLst/>
              <a:cxnLst/>
              <a:rect l="l" t="t" r="r" b="b"/>
              <a:pathLst>
                <a:path w="1554798" h="1532371">
                  <a:moveTo>
                    <a:pt x="260464" y="73817"/>
                  </a:moveTo>
                  <a:cubicBezTo>
                    <a:pt x="306072" y="28209"/>
                    <a:pt x="369078" y="0"/>
                    <a:pt x="438674" y="0"/>
                  </a:cubicBezTo>
                  <a:lnTo>
                    <a:pt x="1302770" y="0"/>
                  </a:lnTo>
                  <a:cubicBezTo>
                    <a:pt x="1441961" y="0"/>
                    <a:pt x="1554798" y="112837"/>
                    <a:pt x="1554798" y="252028"/>
                  </a:cubicBezTo>
                  <a:lnTo>
                    <a:pt x="1554798" y="252029"/>
                  </a:lnTo>
                  <a:lnTo>
                    <a:pt x="1554798" y="1116125"/>
                  </a:lnTo>
                  <a:cubicBezTo>
                    <a:pt x="1554798" y="1255316"/>
                    <a:pt x="1441961" y="1368153"/>
                    <a:pt x="1302770" y="1368153"/>
                  </a:cubicBezTo>
                  <a:cubicBezTo>
                    <a:pt x="1163579" y="1368153"/>
                    <a:pt x="1050742" y="1255316"/>
                    <a:pt x="1050742" y="1116125"/>
                  </a:cubicBezTo>
                  <a:lnTo>
                    <a:pt x="1050742" y="860250"/>
                  </a:lnTo>
                  <a:cubicBezTo>
                    <a:pt x="1050311" y="861013"/>
                    <a:pt x="1049708" y="861600"/>
                    <a:pt x="1049101" y="862186"/>
                  </a:cubicBezTo>
                  <a:lnTo>
                    <a:pt x="426920" y="1461813"/>
                  </a:lnTo>
                  <a:cubicBezTo>
                    <a:pt x="326697" y="1558402"/>
                    <a:pt x="167149" y="1555457"/>
                    <a:pt x="70559" y="1455234"/>
                  </a:cubicBezTo>
                  <a:cubicBezTo>
                    <a:pt x="-26031" y="1355012"/>
                    <a:pt x="-23086" y="1195463"/>
                    <a:pt x="77137" y="1098874"/>
                  </a:cubicBezTo>
                  <a:lnTo>
                    <a:pt x="694328" y="504056"/>
                  </a:lnTo>
                  <a:lnTo>
                    <a:pt x="438674" y="504056"/>
                  </a:lnTo>
                  <a:cubicBezTo>
                    <a:pt x="299483" y="504056"/>
                    <a:pt x="186646" y="391219"/>
                    <a:pt x="186646" y="252028"/>
                  </a:cubicBezTo>
                  <a:cubicBezTo>
                    <a:pt x="186646" y="182432"/>
                    <a:pt x="214855" y="119426"/>
                    <a:pt x="260464" y="73817"/>
                  </a:cubicBezTo>
                  <a:close/>
                </a:path>
              </a:pathLst>
            </a:custGeom>
            <a:solidFill>
              <a:srgbClr val="D9E021"/>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59">
              <a:extLst>
                <a:ext uri="{FF2B5EF4-FFF2-40B4-BE49-F238E27FC236}">
                  <a16:creationId xmlns:a16="http://schemas.microsoft.com/office/drawing/2014/main" id="{8A87CD75-4B03-4A15-BF97-EEF25B3D2262}"/>
                </a:ext>
              </a:extLst>
            </p:cNvPr>
            <p:cNvSpPr/>
            <p:nvPr/>
          </p:nvSpPr>
          <p:spPr>
            <a:xfrm>
              <a:off x="752634" y="3115798"/>
              <a:ext cx="2304256" cy="2830540"/>
            </a:xfrm>
            <a:prstGeom prst="roundRect">
              <a:avLst>
                <a:gd name="adj" fmla="val 6909"/>
              </a:avLst>
            </a:prstGeom>
            <a:solidFill>
              <a:srgbClr val="EFEFEF"/>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60">
              <a:extLst>
                <a:ext uri="{FF2B5EF4-FFF2-40B4-BE49-F238E27FC236}">
                  <a16:creationId xmlns:a16="http://schemas.microsoft.com/office/drawing/2014/main" id="{E3486BB9-1DFF-4A45-8D6F-ECE6FC67AE9D}"/>
                </a:ext>
              </a:extLst>
            </p:cNvPr>
            <p:cNvGrpSpPr/>
            <p:nvPr/>
          </p:nvGrpSpPr>
          <p:grpSpPr>
            <a:xfrm rot="16200000">
              <a:off x="2087525" y="3024024"/>
              <a:ext cx="441397" cy="58863"/>
              <a:chOff x="2975753" y="1851670"/>
              <a:chExt cx="539968" cy="72008"/>
            </a:xfrm>
          </p:grpSpPr>
          <p:sp>
            <p:nvSpPr>
              <p:cNvPr id="27" name="椭圆 68">
                <a:extLst>
                  <a:ext uri="{FF2B5EF4-FFF2-40B4-BE49-F238E27FC236}">
                    <a16:creationId xmlns:a16="http://schemas.microsoft.com/office/drawing/2014/main" id="{8B5F4BD9-5A7B-40EE-9961-E83F42D6EEEF}"/>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69">
                <a:extLst>
                  <a:ext uri="{FF2B5EF4-FFF2-40B4-BE49-F238E27FC236}">
                    <a16:creationId xmlns:a16="http://schemas.microsoft.com/office/drawing/2014/main" id="{FFBC238F-AD9B-4541-964E-C26EDD957AF6}"/>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70">
                <a:extLst>
                  <a:ext uri="{FF2B5EF4-FFF2-40B4-BE49-F238E27FC236}">
                    <a16:creationId xmlns:a16="http://schemas.microsoft.com/office/drawing/2014/main" id="{1B55C572-653B-43E4-B59E-2D6E5E3E39C5}"/>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61">
              <a:extLst>
                <a:ext uri="{FF2B5EF4-FFF2-40B4-BE49-F238E27FC236}">
                  <a16:creationId xmlns:a16="http://schemas.microsoft.com/office/drawing/2014/main" id="{83226AAF-1CD3-4F5B-AFD0-CAF8FBA31E1B}"/>
                </a:ext>
              </a:extLst>
            </p:cNvPr>
            <p:cNvGrpSpPr/>
            <p:nvPr/>
          </p:nvGrpSpPr>
          <p:grpSpPr>
            <a:xfrm rot="16200000">
              <a:off x="1203997" y="3024024"/>
              <a:ext cx="441397" cy="58863"/>
              <a:chOff x="2975753" y="1851670"/>
              <a:chExt cx="539968" cy="72008"/>
            </a:xfrm>
          </p:grpSpPr>
          <p:sp>
            <p:nvSpPr>
              <p:cNvPr id="24" name="椭圆 65">
                <a:extLst>
                  <a:ext uri="{FF2B5EF4-FFF2-40B4-BE49-F238E27FC236}">
                    <a16:creationId xmlns:a16="http://schemas.microsoft.com/office/drawing/2014/main" id="{4D990247-ED93-4CB6-980D-49B7A72E6DE8}"/>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66">
                <a:extLst>
                  <a:ext uri="{FF2B5EF4-FFF2-40B4-BE49-F238E27FC236}">
                    <a16:creationId xmlns:a16="http://schemas.microsoft.com/office/drawing/2014/main" id="{096249B2-8987-44AD-AA7C-489E30DEFB85}"/>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67">
                <a:extLst>
                  <a:ext uri="{FF2B5EF4-FFF2-40B4-BE49-F238E27FC236}">
                    <a16:creationId xmlns:a16="http://schemas.microsoft.com/office/drawing/2014/main" id="{35C6B4FA-9D86-475C-909E-6E21FBCFA348}"/>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0" name="组合 40">
            <a:extLst>
              <a:ext uri="{FF2B5EF4-FFF2-40B4-BE49-F238E27FC236}">
                <a16:creationId xmlns:a16="http://schemas.microsoft.com/office/drawing/2014/main" id="{E5CEDE18-48F1-4D9E-8A9A-3698E0448A86}"/>
              </a:ext>
            </a:extLst>
          </p:cNvPr>
          <p:cNvGrpSpPr/>
          <p:nvPr/>
        </p:nvGrpSpPr>
        <p:grpSpPr>
          <a:xfrm>
            <a:off x="971600" y="1203598"/>
            <a:ext cx="1800200" cy="3159118"/>
            <a:chOff x="752634" y="1779108"/>
            <a:chExt cx="2304256" cy="4167230"/>
          </a:xfrm>
        </p:grpSpPr>
        <p:sp>
          <p:nvSpPr>
            <p:cNvPr id="31" name="圆角矩形 38">
              <a:extLst>
                <a:ext uri="{FF2B5EF4-FFF2-40B4-BE49-F238E27FC236}">
                  <a16:creationId xmlns:a16="http://schemas.microsoft.com/office/drawing/2014/main" id="{36A2FAF3-E588-4660-8523-9E7862F51139}"/>
                </a:ext>
              </a:extLst>
            </p:cNvPr>
            <p:cNvSpPr/>
            <p:nvPr/>
          </p:nvSpPr>
          <p:spPr>
            <a:xfrm rot="572624">
              <a:off x="1297576" y="1779108"/>
              <a:ext cx="1274792" cy="1256404"/>
            </a:xfrm>
            <a:custGeom>
              <a:avLst/>
              <a:gdLst/>
              <a:ahLst/>
              <a:cxnLst/>
              <a:rect l="l" t="t" r="r" b="b"/>
              <a:pathLst>
                <a:path w="1554798" h="1532371">
                  <a:moveTo>
                    <a:pt x="260464" y="73817"/>
                  </a:moveTo>
                  <a:cubicBezTo>
                    <a:pt x="306072" y="28209"/>
                    <a:pt x="369078" y="0"/>
                    <a:pt x="438674" y="0"/>
                  </a:cubicBezTo>
                  <a:lnTo>
                    <a:pt x="1302770" y="0"/>
                  </a:lnTo>
                  <a:cubicBezTo>
                    <a:pt x="1441961" y="0"/>
                    <a:pt x="1554798" y="112837"/>
                    <a:pt x="1554798" y="252028"/>
                  </a:cubicBezTo>
                  <a:lnTo>
                    <a:pt x="1554798" y="252029"/>
                  </a:lnTo>
                  <a:lnTo>
                    <a:pt x="1554798" y="1116125"/>
                  </a:lnTo>
                  <a:cubicBezTo>
                    <a:pt x="1554798" y="1255316"/>
                    <a:pt x="1441961" y="1368153"/>
                    <a:pt x="1302770" y="1368153"/>
                  </a:cubicBezTo>
                  <a:cubicBezTo>
                    <a:pt x="1163579" y="1368153"/>
                    <a:pt x="1050742" y="1255316"/>
                    <a:pt x="1050742" y="1116125"/>
                  </a:cubicBezTo>
                  <a:lnTo>
                    <a:pt x="1050742" y="860250"/>
                  </a:lnTo>
                  <a:cubicBezTo>
                    <a:pt x="1050311" y="861013"/>
                    <a:pt x="1049708" y="861600"/>
                    <a:pt x="1049101" y="862186"/>
                  </a:cubicBezTo>
                  <a:lnTo>
                    <a:pt x="426920" y="1461813"/>
                  </a:lnTo>
                  <a:cubicBezTo>
                    <a:pt x="326697" y="1558402"/>
                    <a:pt x="167149" y="1555457"/>
                    <a:pt x="70559" y="1455234"/>
                  </a:cubicBezTo>
                  <a:cubicBezTo>
                    <a:pt x="-26031" y="1355012"/>
                    <a:pt x="-23086" y="1195463"/>
                    <a:pt x="77137" y="1098874"/>
                  </a:cubicBezTo>
                  <a:lnTo>
                    <a:pt x="694328" y="504056"/>
                  </a:lnTo>
                  <a:lnTo>
                    <a:pt x="438674" y="504056"/>
                  </a:lnTo>
                  <a:cubicBezTo>
                    <a:pt x="299483" y="504056"/>
                    <a:pt x="186646" y="391219"/>
                    <a:pt x="186646" y="252028"/>
                  </a:cubicBezTo>
                  <a:cubicBezTo>
                    <a:pt x="186646" y="182432"/>
                    <a:pt x="214855" y="119426"/>
                    <a:pt x="260464" y="73817"/>
                  </a:cubicBezTo>
                  <a:close/>
                </a:path>
              </a:pathLst>
            </a:custGeom>
            <a:solidFill>
              <a:srgbClr val="FF9528"/>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5">
              <a:extLst>
                <a:ext uri="{FF2B5EF4-FFF2-40B4-BE49-F238E27FC236}">
                  <a16:creationId xmlns:a16="http://schemas.microsoft.com/office/drawing/2014/main" id="{D5BA9AD9-E4CB-41EB-B5EF-74CE76478AB9}"/>
                </a:ext>
              </a:extLst>
            </p:cNvPr>
            <p:cNvSpPr/>
            <p:nvPr/>
          </p:nvSpPr>
          <p:spPr>
            <a:xfrm>
              <a:off x="752634" y="3115798"/>
              <a:ext cx="2304256" cy="2830540"/>
            </a:xfrm>
            <a:prstGeom prst="roundRect">
              <a:avLst>
                <a:gd name="adj" fmla="val 6909"/>
              </a:avLst>
            </a:prstGeom>
            <a:solidFill>
              <a:srgbClr val="EFEFEF"/>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41">
              <a:extLst>
                <a:ext uri="{FF2B5EF4-FFF2-40B4-BE49-F238E27FC236}">
                  <a16:creationId xmlns:a16="http://schemas.microsoft.com/office/drawing/2014/main" id="{DFF4AD0F-4FC9-42F6-87F5-96272363BB87}"/>
                </a:ext>
              </a:extLst>
            </p:cNvPr>
            <p:cNvGrpSpPr/>
            <p:nvPr/>
          </p:nvGrpSpPr>
          <p:grpSpPr>
            <a:xfrm rot="16200000">
              <a:off x="2087525" y="3024024"/>
              <a:ext cx="441397" cy="58863"/>
              <a:chOff x="2975753" y="1851670"/>
              <a:chExt cx="539968" cy="72008"/>
            </a:xfrm>
          </p:grpSpPr>
          <p:sp>
            <p:nvSpPr>
              <p:cNvPr id="41" name="椭圆 42">
                <a:extLst>
                  <a:ext uri="{FF2B5EF4-FFF2-40B4-BE49-F238E27FC236}">
                    <a16:creationId xmlns:a16="http://schemas.microsoft.com/office/drawing/2014/main" id="{0545E693-9A53-4B30-97BB-31E2AF664713}"/>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3">
                <a:extLst>
                  <a:ext uri="{FF2B5EF4-FFF2-40B4-BE49-F238E27FC236}">
                    <a16:creationId xmlns:a16="http://schemas.microsoft.com/office/drawing/2014/main" id="{FE998F64-3577-4E39-8B1A-27E4C013E562}"/>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圆角矩形 44">
                <a:extLst>
                  <a:ext uri="{FF2B5EF4-FFF2-40B4-BE49-F238E27FC236}">
                    <a16:creationId xmlns:a16="http://schemas.microsoft.com/office/drawing/2014/main" id="{48FD0346-3A11-411A-93BC-96873A650B65}"/>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49">
              <a:extLst>
                <a:ext uri="{FF2B5EF4-FFF2-40B4-BE49-F238E27FC236}">
                  <a16:creationId xmlns:a16="http://schemas.microsoft.com/office/drawing/2014/main" id="{A8BA0382-B879-424D-AA9C-AE46DA0C6AE9}"/>
                </a:ext>
              </a:extLst>
            </p:cNvPr>
            <p:cNvGrpSpPr/>
            <p:nvPr/>
          </p:nvGrpSpPr>
          <p:grpSpPr>
            <a:xfrm rot="16200000">
              <a:off x="1203997" y="3024024"/>
              <a:ext cx="441397" cy="58863"/>
              <a:chOff x="2975753" y="1851670"/>
              <a:chExt cx="539968" cy="72008"/>
            </a:xfrm>
          </p:grpSpPr>
          <p:sp>
            <p:nvSpPr>
              <p:cNvPr id="38" name="椭圆 50">
                <a:extLst>
                  <a:ext uri="{FF2B5EF4-FFF2-40B4-BE49-F238E27FC236}">
                    <a16:creationId xmlns:a16="http://schemas.microsoft.com/office/drawing/2014/main" id="{8EA87A4A-36BE-464E-ACE5-2DCE72BB42AB}"/>
                  </a:ext>
                </a:extLst>
              </p:cNvPr>
              <p:cNvSpPr/>
              <p:nvPr/>
            </p:nvSpPr>
            <p:spPr>
              <a:xfrm>
                <a:off x="297575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51">
                <a:extLst>
                  <a:ext uri="{FF2B5EF4-FFF2-40B4-BE49-F238E27FC236}">
                    <a16:creationId xmlns:a16="http://schemas.microsoft.com/office/drawing/2014/main" id="{41A1CA68-DEEB-4301-B8DB-EC935AAFFF25}"/>
                  </a:ext>
                </a:extLst>
              </p:cNvPr>
              <p:cNvSpPr/>
              <p:nvPr/>
            </p:nvSpPr>
            <p:spPr>
              <a:xfrm>
                <a:off x="3443713" y="1851670"/>
                <a:ext cx="72008" cy="7200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52">
                <a:extLst>
                  <a:ext uri="{FF2B5EF4-FFF2-40B4-BE49-F238E27FC236}">
                    <a16:creationId xmlns:a16="http://schemas.microsoft.com/office/drawing/2014/main" id="{33A9C65D-2E69-4D0D-9BFC-5262F2C43BD5}"/>
                  </a:ext>
                </a:extLst>
              </p:cNvPr>
              <p:cNvSpPr/>
              <p:nvPr/>
            </p:nvSpPr>
            <p:spPr>
              <a:xfrm>
                <a:off x="3011757" y="1864814"/>
                <a:ext cx="467960" cy="45719"/>
              </a:xfrm>
              <a:prstGeom prst="roundRect">
                <a:avLst>
                  <a:gd name="adj" fmla="val 50000"/>
                </a:avLst>
              </a:prstGeom>
              <a:gradFill>
                <a:gsLst>
                  <a:gs pos="0">
                    <a:schemeClr val="bg1">
                      <a:lumMod val="75000"/>
                    </a:schemeClr>
                  </a:gs>
                  <a:gs pos="50000">
                    <a:schemeClr val="bg1">
                      <a:lumMod val="95000"/>
                    </a:schemeClr>
                  </a:gs>
                  <a:gs pos="100000">
                    <a:schemeClr val="bg1">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6" name="文本框 48">
            <a:extLst>
              <a:ext uri="{FF2B5EF4-FFF2-40B4-BE49-F238E27FC236}">
                <a16:creationId xmlns:a16="http://schemas.microsoft.com/office/drawing/2014/main" id="{D07FAC80-6DF7-44FF-80AA-E75B7B9BFB45}"/>
              </a:ext>
            </a:extLst>
          </p:cNvPr>
          <p:cNvSpPr txBox="1"/>
          <p:nvPr/>
        </p:nvSpPr>
        <p:spPr>
          <a:xfrm>
            <a:off x="683568" y="123478"/>
            <a:ext cx="1584176" cy="307777"/>
          </a:xfrm>
          <a:prstGeom prst="rect">
            <a:avLst/>
          </a:prstGeom>
          <a:noFill/>
        </p:spPr>
        <p:txBody>
          <a:bodyPr wrap="square" rtlCol="0">
            <a:spAutoFit/>
          </a:bodyPr>
          <a:lstStyle/>
          <a:p>
            <a:pPr algn="dist"/>
            <a:r>
              <a:rPr lang="zh-TW" altLang="en-US" sz="1400" b="1" dirty="0">
                <a:solidFill>
                  <a:schemeClr val="bg1"/>
                </a:solidFill>
                <a:latin typeface="+mj-ea"/>
                <a:ea typeface="+mj-ea"/>
              </a:rPr>
              <a:t>立定志向</a:t>
            </a:r>
            <a:endParaRPr lang="zh-CN" altLang="en-US" sz="1400" b="1" dirty="0">
              <a:solidFill>
                <a:schemeClr val="bg1"/>
              </a:solidFill>
              <a:latin typeface="+mj-ea"/>
              <a:ea typeface="+mj-ea"/>
            </a:endParaRPr>
          </a:p>
        </p:txBody>
      </p:sp>
      <p:sp>
        <p:nvSpPr>
          <p:cNvPr id="48" name="矩形 47">
            <a:extLst>
              <a:ext uri="{FF2B5EF4-FFF2-40B4-BE49-F238E27FC236}">
                <a16:creationId xmlns:a16="http://schemas.microsoft.com/office/drawing/2014/main" id="{09D3CCA1-2F1E-4E84-825A-1738B0B00F1A}"/>
              </a:ext>
            </a:extLst>
          </p:cNvPr>
          <p:cNvSpPr/>
          <p:nvPr/>
        </p:nvSpPr>
        <p:spPr>
          <a:xfrm>
            <a:off x="895370" y="2273600"/>
            <a:ext cx="1941368" cy="1993494"/>
          </a:xfrm>
          <a:prstGeom prst="rect">
            <a:avLst/>
          </a:prstGeom>
        </p:spPr>
        <p:txBody>
          <a:bodyPr wrap="square">
            <a:spAutoFit/>
          </a:bodyPr>
          <a:lstStyle/>
          <a:p>
            <a:pPr algn="ctr">
              <a:lnSpc>
                <a:spcPct val="150000"/>
              </a:lnSpc>
            </a:pPr>
            <a:r>
              <a:rPr lang="zh-TW" altLang="en-US" sz="1400" dirty="0">
                <a:solidFill>
                  <a:schemeClr val="accent2">
                    <a:lumMod val="50000"/>
                  </a:schemeClr>
                </a:solidFill>
                <a:latin typeface="標楷體" panose="03000509000000000000" pitchFamily="65" charset="-120"/>
                <a:ea typeface="標楷體" panose="03000509000000000000" pitchFamily="65" charset="-120"/>
              </a:rPr>
              <a:t>立定志向為</a:t>
            </a:r>
            <a:r>
              <a:rPr lang="zh-TW" altLang="en-US" sz="1400" dirty="0">
                <a:solidFill>
                  <a:srgbClr val="FF0000"/>
                </a:solidFill>
                <a:latin typeface="標楷體" panose="03000509000000000000" pitchFamily="65" charset="-120"/>
                <a:ea typeface="標楷體" panose="03000509000000000000" pitchFamily="65" charset="-120"/>
              </a:rPr>
              <a:t>生涯規劃的第一步</a:t>
            </a:r>
            <a:r>
              <a:rPr lang="zh-TW" altLang="en-US" sz="1400" dirty="0">
                <a:solidFill>
                  <a:schemeClr val="accent2">
                    <a:lumMod val="50000"/>
                  </a:schemeClr>
                </a:solidFill>
                <a:latin typeface="標楷體" panose="03000509000000000000" pitchFamily="65" charset="-120"/>
                <a:ea typeface="標楷體" panose="03000509000000000000" pitchFamily="65" charset="-120"/>
              </a:rPr>
              <a:t>，要先知道自己未來想成為怎麼樣的人，才知道大學這四年應該要付出哪些努力</a:t>
            </a:r>
            <a:endParaRPr lang="en-US" altLang="zh-TW" sz="140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49" name="TextBox 53">
            <a:extLst>
              <a:ext uri="{FF2B5EF4-FFF2-40B4-BE49-F238E27FC236}">
                <a16:creationId xmlns:a16="http://schemas.microsoft.com/office/drawing/2014/main" id="{B26EE5DB-A870-4FDB-B658-ABCBDB028F2B}"/>
              </a:ext>
            </a:extLst>
          </p:cNvPr>
          <p:cNvSpPr txBox="1"/>
          <p:nvPr/>
        </p:nvSpPr>
        <p:spPr>
          <a:xfrm>
            <a:off x="1804541" y="1334157"/>
            <a:ext cx="660794" cy="461665"/>
          </a:xfrm>
          <a:prstGeom prst="rect">
            <a:avLst/>
          </a:prstGeom>
          <a:noFill/>
        </p:spPr>
        <p:txBody>
          <a:bodyPr wrap="square" rtlCol="0">
            <a:spAutoFit/>
          </a:bodyPr>
          <a:lstStyle/>
          <a:p>
            <a:pPr algn="ctr"/>
            <a:r>
              <a:rPr lang="en-US" altLang="zh-CN"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rPr>
              <a:t>01</a:t>
            </a:r>
            <a:endParaRPr lang="zh-CN" altLang="en-US"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endParaRPr>
          </a:p>
        </p:txBody>
      </p:sp>
      <p:sp>
        <p:nvSpPr>
          <p:cNvPr id="50" name="TextBox 53">
            <a:extLst>
              <a:ext uri="{FF2B5EF4-FFF2-40B4-BE49-F238E27FC236}">
                <a16:creationId xmlns:a16="http://schemas.microsoft.com/office/drawing/2014/main" id="{20E5BB08-C669-4741-A724-C486CBC4FB44}"/>
              </a:ext>
            </a:extLst>
          </p:cNvPr>
          <p:cNvSpPr txBox="1"/>
          <p:nvPr/>
        </p:nvSpPr>
        <p:spPr>
          <a:xfrm>
            <a:off x="4497810" y="1298701"/>
            <a:ext cx="660794" cy="461665"/>
          </a:xfrm>
          <a:prstGeom prst="rect">
            <a:avLst/>
          </a:prstGeom>
          <a:noFill/>
        </p:spPr>
        <p:txBody>
          <a:bodyPr wrap="square" rtlCol="0">
            <a:spAutoFit/>
          </a:bodyPr>
          <a:lstStyle/>
          <a:p>
            <a:pPr algn="ctr"/>
            <a:r>
              <a:rPr lang="en-US" altLang="zh-CN"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rPr>
              <a:t>02</a:t>
            </a:r>
            <a:endParaRPr lang="zh-CN" altLang="en-US"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endParaRPr>
          </a:p>
        </p:txBody>
      </p:sp>
      <p:sp>
        <p:nvSpPr>
          <p:cNvPr id="51" name="TextBox 53">
            <a:extLst>
              <a:ext uri="{FF2B5EF4-FFF2-40B4-BE49-F238E27FC236}">
                <a16:creationId xmlns:a16="http://schemas.microsoft.com/office/drawing/2014/main" id="{9981C812-D088-4215-BA1E-48EFF3245FCA}"/>
              </a:ext>
            </a:extLst>
          </p:cNvPr>
          <p:cNvSpPr txBox="1"/>
          <p:nvPr/>
        </p:nvSpPr>
        <p:spPr>
          <a:xfrm>
            <a:off x="7157938" y="1334157"/>
            <a:ext cx="660794" cy="461665"/>
          </a:xfrm>
          <a:prstGeom prst="rect">
            <a:avLst/>
          </a:prstGeom>
          <a:noFill/>
        </p:spPr>
        <p:txBody>
          <a:bodyPr wrap="square" rtlCol="0">
            <a:spAutoFit/>
          </a:bodyPr>
          <a:lstStyle/>
          <a:p>
            <a:pPr algn="ctr"/>
            <a:r>
              <a:rPr lang="en-US" altLang="zh-CN"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rPr>
              <a:t>03</a:t>
            </a:r>
            <a:endParaRPr lang="zh-CN" altLang="en-US" sz="2400" b="1" dirty="0">
              <a:solidFill>
                <a:schemeClr val="bg1"/>
              </a:solidFill>
              <a:effectLst>
                <a:innerShdw blurRad="63500" dist="50800" dir="18900000">
                  <a:prstClr val="black">
                    <a:alpha val="50000"/>
                  </a:prstClr>
                </a:innerShdw>
              </a:effectLst>
              <a:latin typeface="Arial" panose="020B0604020202020204" pitchFamily="34" charset="0"/>
              <a:cs typeface="Arial" panose="020B0604020202020204" pitchFamily="34" charset="0"/>
            </a:endParaRPr>
          </a:p>
        </p:txBody>
      </p:sp>
      <p:sp>
        <p:nvSpPr>
          <p:cNvPr id="53" name="矩形 52">
            <a:extLst>
              <a:ext uri="{FF2B5EF4-FFF2-40B4-BE49-F238E27FC236}">
                <a16:creationId xmlns:a16="http://schemas.microsoft.com/office/drawing/2014/main" id="{0113591D-4DDA-45CD-86F3-AD80322E7945}"/>
              </a:ext>
            </a:extLst>
          </p:cNvPr>
          <p:cNvSpPr/>
          <p:nvPr/>
        </p:nvSpPr>
        <p:spPr>
          <a:xfrm>
            <a:off x="3572294" y="2254344"/>
            <a:ext cx="1927404" cy="1670329"/>
          </a:xfrm>
          <a:prstGeom prst="rect">
            <a:avLst/>
          </a:prstGeom>
        </p:spPr>
        <p:txBody>
          <a:bodyPr wrap="square">
            <a:spAutoFit/>
          </a:bodyPr>
          <a:lstStyle/>
          <a:p>
            <a:pPr algn="ctr">
              <a:lnSpc>
                <a:spcPct val="150000"/>
              </a:lnSpc>
            </a:pPr>
            <a:r>
              <a:rPr lang="zh-TW" altLang="en-US" sz="1400" dirty="0">
                <a:solidFill>
                  <a:schemeClr val="accent2">
                    <a:lumMod val="50000"/>
                  </a:schemeClr>
                </a:solidFill>
                <a:latin typeface="標楷體" panose="03000509000000000000" pitchFamily="65" charset="-120"/>
                <a:ea typeface="標楷體" panose="03000509000000000000" pitchFamily="65" charset="-120"/>
              </a:rPr>
              <a:t>建議先對有興趣的產業或企業做深入了解或多參與說明會，以探索未來志向，</a:t>
            </a:r>
            <a:r>
              <a:rPr lang="zh-TW" altLang="en-US" sz="1400" dirty="0">
                <a:solidFill>
                  <a:srgbClr val="FF0000"/>
                </a:solidFill>
                <a:latin typeface="標楷體" panose="03000509000000000000" pitchFamily="65" charset="-120"/>
                <a:ea typeface="標楷體" panose="03000509000000000000" pitchFamily="65" charset="-120"/>
              </a:rPr>
              <a:t>千萬不要任意訂定志向</a:t>
            </a:r>
            <a:endParaRPr lang="en-US" altLang="zh-TW" sz="1400" dirty="0">
              <a:solidFill>
                <a:srgbClr val="FF0000"/>
              </a:solidFill>
              <a:latin typeface="標楷體" panose="03000509000000000000" pitchFamily="65" charset="-120"/>
              <a:ea typeface="標楷體" panose="03000509000000000000" pitchFamily="65" charset="-120"/>
            </a:endParaRPr>
          </a:p>
        </p:txBody>
      </p:sp>
      <p:sp>
        <p:nvSpPr>
          <p:cNvPr id="54" name="矩形 53">
            <a:extLst>
              <a:ext uri="{FF2B5EF4-FFF2-40B4-BE49-F238E27FC236}">
                <a16:creationId xmlns:a16="http://schemas.microsoft.com/office/drawing/2014/main" id="{59FCBCF2-CF99-4CC4-9441-13CF1D711067}"/>
              </a:ext>
            </a:extLst>
          </p:cNvPr>
          <p:cNvSpPr/>
          <p:nvPr/>
        </p:nvSpPr>
        <p:spPr>
          <a:xfrm>
            <a:off x="6194236" y="2336971"/>
            <a:ext cx="1927404" cy="2316660"/>
          </a:xfrm>
          <a:prstGeom prst="rect">
            <a:avLst/>
          </a:prstGeom>
        </p:spPr>
        <p:txBody>
          <a:bodyPr wrap="square">
            <a:spAutoFit/>
          </a:bodyPr>
          <a:lstStyle/>
          <a:p>
            <a:pPr algn="ctr">
              <a:lnSpc>
                <a:spcPct val="150000"/>
              </a:lnSpc>
            </a:pPr>
            <a:r>
              <a:rPr lang="zh-TW" altLang="en-US" sz="1400" dirty="0">
                <a:solidFill>
                  <a:schemeClr val="accent2">
                    <a:lumMod val="50000"/>
                  </a:schemeClr>
                </a:solidFill>
                <a:latin typeface="標楷體" panose="03000509000000000000" pitchFamily="65" charset="-120"/>
                <a:ea typeface="標楷體" panose="03000509000000000000" pitchFamily="65" charset="-120"/>
              </a:rPr>
              <a:t>志向立定後可以開始做生涯規劃，建議各位同學可以由</a:t>
            </a:r>
            <a:r>
              <a:rPr lang="zh-TW" altLang="en-US" sz="1400" dirty="0">
                <a:solidFill>
                  <a:srgbClr val="FF0000"/>
                </a:solidFill>
                <a:latin typeface="標楷體" panose="03000509000000000000" pitchFamily="65" charset="-120"/>
                <a:ea typeface="標楷體" panose="03000509000000000000" pitchFamily="65" charset="-120"/>
              </a:rPr>
              <a:t>未來往回規劃</a:t>
            </a:r>
            <a:r>
              <a:rPr lang="zh-TW" altLang="en-US" sz="1400" dirty="0">
                <a:solidFill>
                  <a:schemeClr val="accent2">
                    <a:lumMod val="50000"/>
                  </a:schemeClr>
                </a:solidFill>
                <a:latin typeface="標楷體" panose="03000509000000000000" pitchFamily="65" charset="-120"/>
                <a:ea typeface="標楷體" panose="03000509000000000000" pitchFamily="65" charset="-120"/>
              </a:rPr>
              <a:t>，才可以檢視大學四年需要特別注意的事項</a:t>
            </a:r>
          </a:p>
          <a:p>
            <a:pPr algn="ctr">
              <a:lnSpc>
                <a:spcPct val="150000"/>
              </a:lnSpc>
            </a:pPr>
            <a:endParaRPr lang="en-US" altLang="zh-TW" sz="14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6123196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id="{345783C2-786A-4E59-A8BE-CEA5213DA8E3}"/>
              </a:ext>
            </a:extLst>
          </p:cNvPr>
          <p:cNvGrpSpPr/>
          <p:nvPr/>
        </p:nvGrpSpPr>
        <p:grpSpPr>
          <a:xfrm>
            <a:off x="827584" y="627534"/>
            <a:ext cx="7184287" cy="2302409"/>
            <a:chOff x="628073" y="852647"/>
            <a:chExt cx="10797469" cy="5832162"/>
          </a:xfrm>
        </p:grpSpPr>
        <p:sp>
          <p:nvSpPr>
            <p:cNvPr id="3" name="箭號: 向右 2">
              <a:extLst>
                <a:ext uri="{FF2B5EF4-FFF2-40B4-BE49-F238E27FC236}">
                  <a16:creationId xmlns:a16="http://schemas.microsoft.com/office/drawing/2014/main" id="{4491E19D-52C8-4422-BA08-4B6CF0FA2C02}"/>
                </a:ext>
              </a:extLst>
            </p:cNvPr>
            <p:cNvSpPr/>
            <p:nvPr/>
          </p:nvSpPr>
          <p:spPr>
            <a:xfrm>
              <a:off x="701964" y="2761673"/>
              <a:ext cx="10515600" cy="667327"/>
            </a:xfrm>
            <a:prstGeom prst="rightArrow">
              <a:avLst/>
            </a:prstGeom>
            <a:solidFill>
              <a:schemeClr val="accent3">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p>
          </p:txBody>
        </p:sp>
        <p:sp>
          <p:nvSpPr>
            <p:cNvPr id="4" name="文字方塊 3">
              <a:extLst>
                <a:ext uri="{FF2B5EF4-FFF2-40B4-BE49-F238E27FC236}">
                  <a16:creationId xmlns:a16="http://schemas.microsoft.com/office/drawing/2014/main" id="{BE37268C-AE40-4510-A471-0BF576790020}"/>
                </a:ext>
              </a:extLst>
            </p:cNvPr>
            <p:cNvSpPr txBox="1"/>
            <p:nvPr/>
          </p:nvSpPr>
          <p:spPr>
            <a:xfrm>
              <a:off x="11361048" y="2014095"/>
              <a:ext cx="64494" cy="4054021"/>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當事務所合夥人</a:t>
              </a:r>
            </a:p>
          </p:txBody>
        </p:sp>
        <p:sp>
          <p:nvSpPr>
            <p:cNvPr id="5" name="文字方塊 4">
              <a:extLst>
                <a:ext uri="{FF2B5EF4-FFF2-40B4-BE49-F238E27FC236}">
                  <a16:creationId xmlns:a16="http://schemas.microsoft.com/office/drawing/2014/main" id="{BFBC437C-E720-4638-8D48-889DBBF74ABD}"/>
                </a:ext>
              </a:extLst>
            </p:cNvPr>
            <p:cNvSpPr txBox="1"/>
            <p:nvPr/>
          </p:nvSpPr>
          <p:spPr>
            <a:xfrm>
              <a:off x="2415473" y="3722255"/>
              <a:ext cx="64494" cy="2962554"/>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考取研究所</a:t>
              </a:r>
            </a:p>
          </p:txBody>
        </p:sp>
        <p:sp>
          <p:nvSpPr>
            <p:cNvPr id="6" name="箭號: 向下 5">
              <a:extLst>
                <a:ext uri="{FF2B5EF4-FFF2-40B4-BE49-F238E27FC236}">
                  <a16:creationId xmlns:a16="http://schemas.microsoft.com/office/drawing/2014/main" id="{E9C48D99-3BE6-464C-89D5-9886205C8DC5}"/>
                </a:ext>
              </a:extLst>
            </p:cNvPr>
            <p:cNvSpPr/>
            <p:nvPr/>
          </p:nvSpPr>
          <p:spPr>
            <a:xfrm>
              <a:off x="2734045" y="2660071"/>
              <a:ext cx="295643" cy="905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箭號: 向下 6">
              <a:extLst>
                <a:ext uri="{FF2B5EF4-FFF2-40B4-BE49-F238E27FC236}">
                  <a16:creationId xmlns:a16="http://schemas.microsoft.com/office/drawing/2014/main" id="{6A00E23F-249A-4AE0-B170-3AA3AFD9BF09}"/>
                </a:ext>
              </a:extLst>
            </p:cNvPr>
            <p:cNvSpPr/>
            <p:nvPr/>
          </p:nvSpPr>
          <p:spPr>
            <a:xfrm>
              <a:off x="8021865" y="2669307"/>
              <a:ext cx="295643" cy="905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a:extLst>
                <a:ext uri="{FF2B5EF4-FFF2-40B4-BE49-F238E27FC236}">
                  <a16:creationId xmlns:a16="http://schemas.microsoft.com/office/drawing/2014/main" id="{7C873714-CCD3-4640-88CB-597379962AF8}"/>
                </a:ext>
              </a:extLst>
            </p:cNvPr>
            <p:cNvSpPr txBox="1"/>
            <p:nvPr/>
          </p:nvSpPr>
          <p:spPr>
            <a:xfrm>
              <a:off x="8003708" y="3806459"/>
              <a:ext cx="64494" cy="2416819"/>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外派出國</a:t>
              </a:r>
            </a:p>
          </p:txBody>
        </p:sp>
        <p:sp>
          <p:nvSpPr>
            <p:cNvPr id="9" name="文字方塊 8">
              <a:extLst>
                <a:ext uri="{FF2B5EF4-FFF2-40B4-BE49-F238E27FC236}">
                  <a16:creationId xmlns:a16="http://schemas.microsoft.com/office/drawing/2014/main" id="{298B33CB-C46A-4C0E-B549-E5F0B8629CE7}"/>
                </a:ext>
              </a:extLst>
            </p:cNvPr>
            <p:cNvSpPr txBox="1"/>
            <p:nvPr/>
          </p:nvSpPr>
          <p:spPr>
            <a:xfrm>
              <a:off x="1022704" y="1982051"/>
              <a:ext cx="1514765" cy="779621"/>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大學期間</a:t>
              </a:r>
            </a:p>
          </p:txBody>
        </p:sp>
        <p:sp>
          <p:nvSpPr>
            <p:cNvPr id="10" name="文字方塊 9">
              <a:extLst>
                <a:ext uri="{FF2B5EF4-FFF2-40B4-BE49-F238E27FC236}">
                  <a16:creationId xmlns:a16="http://schemas.microsoft.com/office/drawing/2014/main" id="{ECEFDC58-199F-40AF-A665-52248BE5AE61}"/>
                </a:ext>
              </a:extLst>
            </p:cNvPr>
            <p:cNvSpPr txBox="1"/>
            <p:nvPr/>
          </p:nvSpPr>
          <p:spPr>
            <a:xfrm>
              <a:off x="782866" y="3542280"/>
              <a:ext cx="1514765" cy="779621"/>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努力讀書</a:t>
              </a:r>
            </a:p>
          </p:txBody>
        </p:sp>
        <p:sp>
          <p:nvSpPr>
            <p:cNvPr id="11" name="箭號: 向下 10">
              <a:extLst>
                <a:ext uri="{FF2B5EF4-FFF2-40B4-BE49-F238E27FC236}">
                  <a16:creationId xmlns:a16="http://schemas.microsoft.com/office/drawing/2014/main" id="{8E60309A-739B-46C0-BDDF-4814B44ABF2E}"/>
                </a:ext>
              </a:extLst>
            </p:cNvPr>
            <p:cNvSpPr/>
            <p:nvPr/>
          </p:nvSpPr>
          <p:spPr>
            <a:xfrm>
              <a:off x="5408535" y="2660071"/>
              <a:ext cx="295643" cy="905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a:extLst>
                <a:ext uri="{FF2B5EF4-FFF2-40B4-BE49-F238E27FC236}">
                  <a16:creationId xmlns:a16="http://schemas.microsoft.com/office/drawing/2014/main" id="{AF6C4130-50D8-40D2-8137-960663D75465}"/>
                </a:ext>
              </a:extLst>
            </p:cNvPr>
            <p:cNvSpPr txBox="1"/>
            <p:nvPr/>
          </p:nvSpPr>
          <p:spPr>
            <a:xfrm>
              <a:off x="3382839" y="1996936"/>
              <a:ext cx="1768687" cy="779621"/>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研究所期間</a:t>
              </a:r>
            </a:p>
          </p:txBody>
        </p:sp>
        <p:sp>
          <p:nvSpPr>
            <p:cNvPr id="13" name="文字方塊 12">
              <a:extLst>
                <a:ext uri="{FF2B5EF4-FFF2-40B4-BE49-F238E27FC236}">
                  <a16:creationId xmlns:a16="http://schemas.microsoft.com/office/drawing/2014/main" id="{3E3828D8-0F47-4FA7-A02E-FD1E27A5C343}"/>
                </a:ext>
              </a:extLst>
            </p:cNvPr>
            <p:cNvSpPr txBox="1"/>
            <p:nvPr/>
          </p:nvSpPr>
          <p:spPr>
            <a:xfrm>
              <a:off x="5408250" y="3722255"/>
              <a:ext cx="64494" cy="2962554"/>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考取會計師</a:t>
              </a:r>
            </a:p>
          </p:txBody>
        </p:sp>
        <p:sp>
          <p:nvSpPr>
            <p:cNvPr id="14" name="文字方塊 13">
              <a:extLst>
                <a:ext uri="{FF2B5EF4-FFF2-40B4-BE49-F238E27FC236}">
                  <a16:creationId xmlns:a16="http://schemas.microsoft.com/office/drawing/2014/main" id="{6AEB06EC-880D-44E6-9AE8-BF366799AF66}"/>
                </a:ext>
              </a:extLst>
            </p:cNvPr>
            <p:cNvSpPr txBox="1"/>
            <p:nvPr/>
          </p:nvSpPr>
          <p:spPr>
            <a:xfrm>
              <a:off x="3455872" y="3949056"/>
              <a:ext cx="1514765" cy="779621"/>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規劃考科</a:t>
              </a:r>
            </a:p>
          </p:txBody>
        </p:sp>
        <p:sp>
          <p:nvSpPr>
            <p:cNvPr id="15" name="文字方塊 14">
              <a:extLst>
                <a:ext uri="{FF2B5EF4-FFF2-40B4-BE49-F238E27FC236}">
                  <a16:creationId xmlns:a16="http://schemas.microsoft.com/office/drawing/2014/main" id="{AACE87F2-3E92-400A-BCF0-ECDA40F03E9C}"/>
                </a:ext>
              </a:extLst>
            </p:cNvPr>
            <p:cNvSpPr txBox="1"/>
            <p:nvPr/>
          </p:nvSpPr>
          <p:spPr>
            <a:xfrm>
              <a:off x="7339902" y="2006027"/>
              <a:ext cx="1768687" cy="779621"/>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事務所期間</a:t>
              </a:r>
            </a:p>
          </p:txBody>
        </p:sp>
        <p:sp>
          <p:nvSpPr>
            <p:cNvPr id="16" name="文字方塊 15">
              <a:extLst>
                <a:ext uri="{FF2B5EF4-FFF2-40B4-BE49-F238E27FC236}">
                  <a16:creationId xmlns:a16="http://schemas.microsoft.com/office/drawing/2014/main" id="{557F41AF-37D1-4D0C-BF04-853EFA90C6A1}"/>
                </a:ext>
              </a:extLst>
            </p:cNvPr>
            <p:cNvSpPr txBox="1"/>
            <p:nvPr/>
          </p:nvSpPr>
          <p:spPr>
            <a:xfrm>
              <a:off x="2849619" y="3722255"/>
              <a:ext cx="64494" cy="2416819"/>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錄取四大</a:t>
              </a:r>
            </a:p>
          </p:txBody>
        </p:sp>
        <p:sp>
          <p:nvSpPr>
            <p:cNvPr id="17" name="文字方塊 16">
              <a:extLst>
                <a:ext uri="{FF2B5EF4-FFF2-40B4-BE49-F238E27FC236}">
                  <a16:creationId xmlns:a16="http://schemas.microsoft.com/office/drawing/2014/main" id="{606B0E06-793E-4C15-BF06-1F800718BCF5}"/>
                </a:ext>
              </a:extLst>
            </p:cNvPr>
            <p:cNvSpPr txBox="1"/>
            <p:nvPr/>
          </p:nvSpPr>
          <p:spPr>
            <a:xfrm>
              <a:off x="792663" y="4338867"/>
              <a:ext cx="1514765" cy="1325353"/>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參加四大說明會</a:t>
              </a:r>
            </a:p>
          </p:txBody>
        </p:sp>
        <p:sp>
          <p:nvSpPr>
            <p:cNvPr id="18" name="文字方塊 17">
              <a:extLst>
                <a:ext uri="{FF2B5EF4-FFF2-40B4-BE49-F238E27FC236}">
                  <a16:creationId xmlns:a16="http://schemas.microsoft.com/office/drawing/2014/main" id="{361B7C1B-12A5-41D4-805B-C29333258023}"/>
                </a:ext>
              </a:extLst>
            </p:cNvPr>
            <p:cNvSpPr txBox="1"/>
            <p:nvPr/>
          </p:nvSpPr>
          <p:spPr>
            <a:xfrm>
              <a:off x="6080637" y="3827897"/>
              <a:ext cx="1768687" cy="1325353"/>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增進專業及外語能力</a:t>
              </a:r>
            </a:p>
          </p:txBody>
        </p:sp>
        <p:sp>
          <p:nvSpPr>
            <p:cNvPr id="19" name="文字方塊 18">
              <a:extLst>
                <a:ext uri="{FF2B5EF4-FFF2-40B4-BE49-F238E27FC236}">
                  <a16:creationId xmlns:a16="http://schemas.microsoft.com/office/drawing/2014/main" id="{5478723A-DB66-4751-9D3E-44566407E624}"/>
                </a:ext>
              </a:extLst>
            </p:cNvPr>
            <p:cNvSpPr txBox="1"/>
            <p:nvPr/>
          </p:nvSpPr>
          <p:spPr>
            <a:xfrm>
              <a:off x="8717137" y="3827897"/>
              <a:ext cx="1768687" cy="1325353"/>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力爭上游尋找機會</a:t>
              </a:r>
            </a:p>
          </p:txBody>
        </p:sp>
        <p:cxnSp>
          <p:nvCxnSpPr>
            <p:cNvPr id="20" name="直線單箭頭接點 19">
              <a:extLst>
                <a:ext uri="{FF2B5EF4-FFF2-40B4-BE49-F238E27FC236}">
                  <a16:creationId xmlns:a16="http://schemas.microsoft.com/office/drawing/2014/main" id="{F7A5DC9E-BDBC-4071-BC8A-2429FD63F84D}"/>
                </a:ext>
              </a:extLst>
            </p:cNvPr>
            <p:cNvCxnSpPr/>
            <p:nvPr/>
          </p:nvCxnSpPr>
          <p:spPr>
            <a:xfrm flipH="1">
              <a:off x="628073" y="1607127"/>
              <a:ext cx="1058949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文字方塊 20">
              <a:extLst>
                <a:ext uri="{FF2B5EF4-FFF2-40B4-BE49-F238E27FC236}">
                  <a16:creationId xmlns:a16="http://schemas.microsoft.com/office/drawing/2014/main" id="{37BC81C4-81CE-4753-B165-A9363DD36A75}"/>
                </a:ext>
              </a:extLst>
            </p:cNvPr>
            <p:cNvSpPr txBox="1"/>
            <p:nvPr/>
          </p:nvSpPr>
          <p:spPr>
            <a:xfrm>
              <a:off x="4816625" y="852647"/>
              <a:ext cx="2286279" cy="779621"/>
            </a:xfrm>
            <a:prstGeom prst="rect">
              <a:avLst/>
            </a:prstGeom>
            <a:noFill/>
          </p:spPr>
          <p:txBody>
            <a:bodyPr wrap="square" rtlCol="0">
              <a:spAutoFit/>
            </a:bodyPr>
            <a:lstStyle/>
            <a:p>
              <a:r>
                <a:rPr lang="zh-TW" altLang="en-US" sz="1400" dirty="0">
                  <a:solidFill>
                    <a:srgbClr val="FF0000"/>
                  </a:solidFill>
                  <a:latin typeface="標楷體" panose="03000509000000000000" pitchFamily="65" charset="-120"/>
                  <a:ea typeface="標楷體" panose="03000509000000000000" pitchFamily="65" charset="-120"/>
                </a:rPr>
                <a:t>以目標往回規劃</a:t>
              </a:r>
            </a:p>
          </p:txBody>
        </p:sp>
      </p:grpSp>
      <p:sp>
        <p:nvSpPr>
          <p:cNvPr id="22" name="文本框 48">
            <a:extLst>
              <a:ext uri="{FF2B5EF4-FFF2-40B4-BE49-F238E27FC236}">
                <a16:creationId xmlns:a16="http://schemas.microsoft.com/office/drawing/2014/main" id="{59495041-BEA5-4CA7-B066-433A612BB28E}"/>
              </a:ext>
            </a:extLst>
          </p:cNvPr>
          <p:cNvSpPr txBox="1"/>
          <p:nvPr/>
        </p:nvSpPr>
        <p:spPr>
          <a:xfrm>
            <a:off x="683568" y="123478"/>
            <a:ext cx="2808312" cy="307777"/>
          </a:xfrm>
          <a:prstGeom prst="rect">
            <a:avLst/>
          </a:prstGeom>
          <a:noFill/>
        </p:spPr>
        <p:txBody>
          <a:bodyPr wrap="square" rtlCol="0">
            <a:spAutoFit/>
          </a:bodyPr>
          <a:lstStyle/>
          <a:p>
            <a:pPr algn="dist"/>
            <a:r>
              <a:rPr lang="zh-TW" altLang="en-US" sz="1400" b="1" dirty="0">
                <a:solidFill>
                  <a:schemeClr val="bg1"/>
                </a:solidFill>
                <a:latin typeface="+mj-ea"/>
                <a:ea typeface="+mj-ea"/>
              </a:rPr>
              <a:t>未來規劃</a:t>
            </a:r>
            <a:r>
              <a:rPr lang="en-US" altLang="zh-TW" sz="1400" b="1" dirty="0">
                <a:solidFill>
                  <a:schemeClr val="bg1"/>
                </a:solidFill>
                <a:latin typeface="+mj-ea"/>
                <a:ea typeface="+mj-ea"/>
              </a:rPr>
              <a:t>—</a:t>
            </a:r>
            <a:r>
              <a:rPr lang="zh-TW" altLang="en-US" sz="1400" b="1" dirty="0">
                <a:solidFill>
                  <a:schemeClr val="bg1"/>
                </a:solidFill>
                <a:latin typeface="+mj-ea"/>
                <a:ea typeface="+mj-ea"/>
              </a:rPr>
              <a:t>事務所發展為例</a:t>
            </a:r>
            <a:endParaRPr lang="zh-CN" altLang="en-US" sz="1400" b="1" dirty="0">
              <a:solidFill>
                <a:schemeClr val="bg1"/>
              </a:solidFill>
              <a:latin typeface="+mj-ea"/>
              <a:ea typeface="+mj-ea"/>
            </a:endParaRPr>
          </a:p>
        </p:txBody>
      </p:sp>
      <p:sp>
        <p:nvSpPr>
          <p:cNvPr id="23" name="文字方塊 22">
            <a:extLst>
              <a:ext uri="{FF2B5EF4-FFF2-40B4-BE49-F238E27FC236}">
                <a16:creationId xmlns:a16="http://schemas.microsoft.com/office/drawing/2014/main" id="{FDB26E54-6F83-4CD0-8937-6AD34CBAC223}"/>
              </a:ext>
            </a:extLst>
          </p:cNvPr>
          <p:cNvSpPr txBox="1"/>
          <p:nvPr/>
        </p:nvSpPr>
        <p:spPr>
          <a:xfrm>
            <a:off x="1328163" y="3441451"/>
            <a:ext cx="6487673" cy="134716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a:lnSpc>
                <a:spcPct val="150000"/>
              </a:lnSpc>
            </a:pPr>
            <a:r>
              <a:rPr lang="zh-TW" altLang="en-US" sz="1400" dirty="0">
                <a:latin typeface="標楷體" panose="03000509000000000000" pitchFamily="65" charset="-120"/>
                <a:ea typeface="標楷體" panose="03000509000000000000" pitchFamily="65" charset="-120"/>
              </a:rPr>
              <a:t>以目標為事務所合夥人簡單舉例</a:t>
            </a:r>
            <a:r>
              <a:rPr lang="en-US" altLang="zh-TW" sz="1400" dirty="0">
                <a:latin typeface="標楷體" panose="03000509000000000000" pitchFamily="65" charset="-120"/>
                <a:ea typeface="標楷體" panose="03000509000000000000" pitchFamily="65" charset="-120"/>
              </a:rPr>
              <a:t>:</a:t>
            </a: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先將階段性須達成目標訂定出來。例如</a:t>
            </a:r>
            <a:r>
              <a:rPr lang="en-US" altLang="zh-TW" sz="1400" dirty="0">
                <a:latin typeface="標楷體" panose="03000509000000000000" pitchFamily="65" charset="-120"/>
                <a:ea typeface="標楷體" panose="03000509000000000000" pitchFamily="65" charset="-120"/>
              </a:rPr>
              <a:t>:</a:t>
            </a:r>
            <a:r>
              <a:rPr lang="zh-TW" altLang="en-US" sz="1400" dirty="0">
                <a:latin typeface="標楷體" panose="03000509000000000000" pitchFamily="65" charset="-120"/>
                <a:ea typeface="標楷體" panose="03000509000000000000" pitchFamily="65" charset="-120"/>
              </a:rPr>
              <a:t>錄取四大、考取會計師、外派出國等</a:t>
            </a:r>
            <a:endParaRPr lang="en-US" altLang="zh-TW" sz="1400" dirty="0">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再根據前項目標去增加細項，去</a:t>
            </a:r>
            <a:r>
              <a:rPr lang="zh-TW" altLang="en-US" sz="1400" dirty="0">
                <a:solidFill>
                  <a:srgbClr val="FF0000"/>
                </a:solidFill>
                <a:latin typeface="標楷體" panose="03000509000000000000" pitchFamily="65" charset="-120"/>
                <a:ea typeface="標楷體" panose="03000509000000000000" pitchFamily="65" charset="-120"/>
              </a:rPr>
              <a:t>評估如何達成階段目標</a:t>
            </a:r>
            <a:endParaRPr lang="en-US" altLang="zh-TW" sz="1400" dirty="0">
              <a:solidFill>
                <a:srgbClr val="FF0000"/>
              </a:solidFill>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有</a:t>
            </a:r>
            <a:r>
              <a:rPr lang="zh-TW" altLang="en-US" sz="1400" dirty="0">
                <a:solidFill>
                  <a:srgbClr val="FF0000"/>
                </a:solidFill>
                <a:latin typeface="標楷體" panose="03000509000000000000" pitchFamily="65" charset="-120"/>
                <a:ea typeface="標楷體" panose="03000509000000000000" pitchFamily="65" charset="-120"/>
              </a:rPr>
              <a:t>目標循序漸進</a:t>
            </a:r>
            <a:r>
              <a:rPr lang="zh-TW" altLang="en-US" sz="1400" dirty="0">
                <a:latin typeface="標楷體" panose="03000509000000000000" pitchFamily="65" charset="-120"/>
                <a:ea typeface="標楷體" panose="03000509000000000000" pitchFamily="65" charset="-120"/>
              </a:rPr>
              <a:t>，不要白白浪費大學四年</a:t>
            </a:r>
            <a:endParaRPr lang="en-US" altLang="zh-TW" sz="1400" dirty="0">
              <a:latin typeface="標楷體" panose="03000509000000000000" pitchFamily="65" charset="-120"/>
              <a:ea typeface="標楷體" panose="03000509000000000000" pitchFamily="65" charset="-120"/>
            </a:endParaRPr>
          </a:p>
        </p:txBody>
      </p:sp>
      <p:sp>
        <p:nvSpPr>
          <p:cNvPr id="34" name="文字方塊 33">
            <a:extLst>
              <a:ext uri="{FF2B5EF4-FFF2-40B4-BE49-F238E27FC236}">
                <a16:creationId xmlns:a16="http://schemas.microsoft.com/office/drawing/2014/main" id="{48022F62-4A25-4C14-A018-B94B277CD60C}"/>
              </a:ext>
            </a:extLst>
          </p:cNvPr>
          <p:cNvSpPr txBox="1"/>
          <p:nvPr/>
        </p:nvSpPr>
        <p:spPr>
          <a:xfrm>
            <a:off x="893380" y="2536513"/>
            <a:ext cx="1007876" cy="307777"/>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廣泛交友</a:t>
            </a:r>
          </a:p>
        </p:txBody>
      </p:sp>
      <p:sp>
        <p:nvSpPr>
          <p:cNvPr id="35" name="文字方塊 34">
            <a:extLst>
              <a:ext uri="{FF2B5EF4-FFF2-40B4-BE49-F238E27FC236}">
                <a16:creationId xmlns:a16="http://schemas.microsoft.com/office/drawing/2014/main" id="{C438211F-D4B7-4A82-96F8-254ECC877F37}"/>
              </a:ext>
            </a:extLst>
          </p:cNvPr>
          <p:cNvSpPr txBox="1"/>
          <p:nvPr/>
        </p:nvSpPr>
        <p:spPr>
          <a:xfrm>
            <a:off x="2686714" y="2262150"/>
            <a:ext cx="1007876" cy="307777"/>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廣泛交友</a:t>
            </a:r>
          </a:p>
        </p:txBody>
      </p:sp>
    </p:spTree>
    <p:extLst>
      <p:ext uri="{BB962C8B-B14F-4D97-AF65-F5344CB8AC3E}">
        <p14:creationId xmlns:p14="http://schemas.microsoft.com/office/powerpoint/2010/main" val="305520149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圖片 13">
            <a:extLst>
              <a:ext uri="{FF2B5EF4-FFF2-40B4-BE49-F238E27FC236}">
                <a16:creationId xmlns:a16="http://schemas.microsoft.com/office/drawing/2014/main" id="{8F58F0C0-4155-4BFE-A5AF-43EA3D2EB818}"/>
              </a:ext>
            </a:extLst>
          </p:cNvPr>
          <p:cNvPicPr>
            <a:picLocks noChangeAspect="1"/>
          </p:cNvPicPr>
          <p:nvPr/>
        </p:nvPicPr>
        <p:blipFill>
          <a:blip r:embed="rId10"/>
          <a:stretch>
            <a:fillRect/>
          </a:stretch>
        </p:blipFill>
        <p:spPr>
          <a:xfrm>
            <a:off x="242563" y="3174775"/>
            <a:ext cx="3037695" cy="1952625"/>
          </a:xfrm>
          <a:prstGeom prst="rect">
            <a:avLst/>
          </a:prstGeom>
        </p:spPr>
      </p:pic>
      <p:pic>
        <p:nvPicPr>
          <p:cNvPr id="12" name="圖片 11">
            <a:extLst>
              <a:ext uri="{FF2B5EF4-FFF2-40B4-BE49-F238E27FC236}">
                <a16:creationId xmlns:a16="http://schemas.microsoft.com/office/drawing/2014/main" id="{7EF4180C-DF54-4CF1-A470-DE4161F56662}"/>
              </a:ext>
            </a:extLst>
          </p:cNvPr>
          <p:cNvPicPr>
            <a:picLocks noChangeAspect="1"/>
          </p:cNvPicPr>
          <p:nvPr/>
        </p:nvPicPr>
        <p:blipFill>
          <a:blip r:embed="rId11"/>
          <a:stretch>
            <a:fillRect/>
          </a:stretch>
        </p:blipFill>
        <p:spPr>
          <a:xfrm>
            <a:off x="4789242" y="662209"/>
            <a:ext cx="2143125" cy="2143125"/>
          </a:xfrm>
          <a:prstGeom prst="rect">
            <a:avLst/>
          </a:prstGeom>
        </p:spPr>
      </p:pic>
      <p:grpSp>
        <p:nvGrpSpPr>
          <p:cNvPr id="4" name="组合 3">
            <a:extLst>
              <a:ext uri="{FF2B5EF4-FFF2-40B4-BE49-F238E27FC236}">
                <a16:creationId xmlns:a16="http://schemas.microsoft.com/office/drawing/2014/main" id="{875ED32F-6732-4F25-8E25-C99413A16592}"/>
              </a:ext>
            </a:extLst>
          </p:cNvPr>
          <p:cNvGrpSpPr/>
          <p:nvPr/>
        </p:nvGrpSpPr>
        <p:grpSpPr>
          <a:xfrm>
            <a:off x="2797933" y="483518"/>
            <a:ext cx="2312905" cy="2770953"/>
            <a:chOff x="129955" y="483518"/>
            <a:chExt cx="4566914" cy="2770953"/>
          </a:xfrm>
        </p:grpSpPr>
        <p:sp>
          <p:nvSpPr>
            <p:cNvPr id="10" name="MH_Other_1"/>
            <p:cNvSpPr/>
            <p:nvPr>
              <p:custDataLst>
                <p:tags r:id="rId6"/>
              </p:custDataLst>
            </p:nvPr>
          </p:nvSpPr>
          <p:spPr>
            <a:xfrm>
              <a:off x="129955" y="483518"/>
              <a:ext cx="4566914" cy="2770953"/>
            </a:xfrm>
            <a:prstGeom prst="parallelogram">
              <a:avLst/>
            </a:prstGeom>
            <a:gradFill>
              <a:gsLst>
                <a:gs pos="70000">
                  <a:srgbClr val="454545"/>
                </a:gs>
                <a:gs pos="32000">
                  <a:srgbClr val="2D2D2D">
                    <a:lumMod val="100000"/>
                  </a:srgbClr>
                </a:gs>
                <a:gs pos="0">
                  <a:srgbClr val="000000">
                    <a:lumMod val="80000"/>
                    <a:lumOff val="20000"/>
                  </a:srgbClr>
                </a:gs>
                <a:gs pos="100000">
                  <a:srgbClr val="000000">
                    <a:lumMod val="80000"/>
                    <a:lumOff val="20000"/>
                  </a:srgbClr>
                </a:gs>
              </a:gsLst>
              <a:lin ang="5400000" scaled="1"/>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sp useBgFill="1">
          <p:nvSpPr>
            <p:cNvPr id="11" name="MH_Other_2"/>
            <p:cNvSpPr/>
            <p:nvPr>
              <p:custDataLst>
                <p:tags r:id="rId7"/>
              </p:custDataLst>
            </p:nvPr>
          </p:nvSpPr>
          <p:spPr>
            <a:xfrm>
              <a:off x="405004" y="513582"/>
              <a:ext cx="3512275" cy="2740889"/>
            </a:xfrm>
            <a:prstGeom prst="parallelogram">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grpSp>
      <p:grpSp>
        <p:nvGrpSpPr>
          <p:cNvPr id="3" name="组合 2">
            <a:extLst>
              <a:ext uri="{FF2B5EF4-FFF2-40B4-BE49-F238E27FC236}">
                <a16:creationId xmlns:a16="http://schemas.microsoft.com/office/drawing/2014/main" id="{00572D8A-0E08-446F-9023-009E490B442B}"/>
              </a:ext>
            </a:extLst>
          </p:cNvPr>
          <p:cNvGrpSpPr/>
          <p:nvPr/>
        </p:nvGrpSpPr>
        <p:grpSpPr>
          <a:xfrm>
            <a:off x="2935863" y="2825983"/>
            <a:ext cx="2785229" cy="2626087"/>
            <a:chOff x="4403809" y="2915587"/>
            <a:chExt cx="2785229" cy="2626087"/>
          </a:xfrm>
        </p:grpSpPr>
        <p:sp>
          <p:nvSpPr>
            <p:cNvPr id="15" name="MH_Other_3"/>
            <p:cNvSpPr/>
            <p:nvPr>
              <p:custDataLst>
                <p:tags r:id="rId4"/>
              </p:custDataLst>
            </p:nvPr>
          </p:nvSpPr>
          <p:spPr>
            <a:xfrm>
              <a:off x="4403809" y="3015707"/>
              <a:ext cx="2619050" cy="2477300"/>
            </a:xfrm>
            <a:prstGeom prst="parallelogram">
              <a:avLst/>
            </a:prstGeom>
            <a:gradFill>
              <a:gsLst>
                <a:gs pos="70000">
                  <a:srgbClr val="454545"/>
                </a:gs>
                <a:gs pos="32000">
                  <a:srgbClr val="2D2D2D">
                    <a:lumMod val="100000"/>
                  </a:srgbClr>
                </a:gs>
                <a:gs pos="0">
                  <a:srgbClr val="000000">
                    <a:lumMod val="80000"/>
                    <a:lumOff val="20000"/>
                  </a:srgbClr>
                </a:gs>
                <a:gs pos="100000">
                  <a:srgbClr val="000000">
                    <a:lumMod val="80000"/>
                    <a:lumOff val="20000"/>
                  </a:srgbClr>
                </a:gs>
              </a:gsLst>
              <a:lin ang="5400000" scaled="1"/>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sp useBgFill="1">
          <p:nvSpPr>
            <p:cNvPr id="16" name="MH_Other_4"/>
            <p:cNvSpPr/>
            <p:nvPr>
              <p:custDataLst>
                <p:tags r:id="rId5"/>
              </p:custDataLst>
            </p:nvPr>
          </p:nvSpPr>
          <p:spPr>
            <a:xfrm>
              <a:off x="4863049" y="2915587"/>
              <a:ext cx="2325989" cy="2626087"/>
            </a:xfrm>
            <a:prstGeom prst="parallelogram">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grpSp>
      <p:grpSp>
        <p:nvGrpSpPr>
          <p:cNvPr id="30" name="组合 29">
            <a:extLst>
              <a:ext uri="{FF2B5EF4-FFF2-40B4-BE49-F238E27FC236}">
                <a16:creationId xmlns:a16="http://schemas.microsoft.com/office/drawing/2014/main" id="{03F7B27E-DCFC-47A4-A751-0A5FC8E3BFB4}"/>
              </a:ext>
            </a:extLst>
          </p:cNvPr>
          <p:cNvGrpSpPr/>
          <p:nvPr/>
        </p:nvGrpSpPr>
        <p:grpSpPr>
          <a:xfrm>
            <a:off x="228813" y="843558"/>
            <a:ext cx="3109624" cy="2079726"/>
            <a:chOff x="4969857" y="624752"/>
            <a:chExt cx="3109624" cy="2079726"/>
          </a:xfrm>
        </p:grpSpPr>
        <p:sp>
          <p:nvSpPr>
            <p:cNvPr id="31" name="文本框 30">
              <a:extLst>
                <a:ext uri="{FF2B5EF4-FFF2-40B4-BE49-F238E27FC236}">
                  <a16:creationId xmlns:a16="http://schemas.microsoft.com/office/drawing/2014/main" id="{68F92620-26F1-41E2-8203-49145D9D31B8}"/>
                </a:ext>
              </a:extLst>
            </p:cNvPr>
            <p:cNvSpPr txBox="1"/>
            <p:nvPr/>
          </p:nvSpPr>
          <p:spPr>
            <a:xfrm>
              <a:off x="4969857" y="624752"/>
              <a:ext cx="3109624" cy="338554"/>
            </a:xfrm>
            <a:prstGeom prst="rect">
              <a:avLst/>
            </a:prstGeom>
            <a:noFill/>
          </p:spPr>
          <p:txBody>
            <a:bodyPr wrap="square" rtlCol="0">
              <a:spAutoFit/>
            </a:bodyPr>
            <a:lstStyle/>
            <a:p>
              <a:r>
                <a:rPr lang="zh-TW" altLang="en-US" sz="1600" b="1" dirty="0">
                  <a:solidFill>
                    <a:schemeClr val="tx1">
                      <a:lumMod val="50000"/>
                      <a:lumOff val="50000"/>
                    </a:schemeClr>
                  </a:solidFill>
                  <a:latin typeface="標楷體" panose="03000509000000000000" pitchFamily="65" charset="-120"/>
                  <a:ea typeface="標楷體" panose="03000509000000000000" pitchFamily="65" charset="-120"/>
                </a:rPr>
                <a:t>考取研究所</a:t>
              </a:r>
              <a:endParaRPr lang="en-US" altLang="zh-TW" sz="1600" b="1" dirty="0">
                <a:solidFill>
                  <a:schemeClr val="tx1">
                    <a:lumMod val="50000"/>
                    <a:lumOff val="50000"/>
                  </a:schemeClr>
                </a:solidFill>
                <a:latin typeface="標楷體" panose="03000509000000000000" pitchFamily="65" charset="-120"/>
                <a:ea typeface="標楷體" panose="03000509000000000000" pitchFamily="65" charset="-120"/>
              </a:endParaRPr>
            </a:p>
          </p:txBody>
        </p:sp>
        <p:sp>
          <p:nvSpPr>
            <p:cNvPr id="32" name="文本框 31">
              <a:extLst>
                <a:ext uri="{FF2B5EF4-FFF2-40B4-BE49-F238E27FC236}">
                  <a16:creationId xmlns:a16="http://schemas.microsoft.com/office/drawing/2014/main" id="{6AB561BA-AF2D-4CD5-A151-03F9C7EDF829}"/>
                </a:ext>
              </a:extLst>
            </p:cNvPr>
            <p:cNvSpPr txBox="1"/>
            <p:nvPr/>
          </p:nvSpPr>
          <p:spPr>
            <a:xfrm>
              <a:off x="4969857" y="982596"/>
              <a:ext cx="2731889" cy="1721882"/>
            </a:xfrm>
            <a:prstGeom prst="rect">
              <a:avLst/>
            </a:prstGeom>
            <a:noFill/>
          </p:spPr>
          <p:txBody>
            <a:bodyPr wrap="square" rtlCol="0">
              <a:spAutoFit/>
            </a:bodyPr>
            <a:lstStyle/>
            <a:p>
              <a:pPr>
                <a:lnSpc>
                  <a:spcPct val="150000"/>
                </a:lnSpc>
              </a:pP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會計師考試資格必須</a:t>
              </a:r>
              <a:r>
                <a:rPr lang="zh-TW" altLang="en-US" sz="1200" dirty="0">
                  <a:solidFill>
                    <a:srgbClr val="FF0000"/>
                  </a:solidFill>
                  <a:latin typeface="標楷體" panose="03000509000000000000" pitchFamily="65" charset="-120"/>
                  <a:ea typeface="標楷體" panose="03000509000000000000" pitchFamily="65" charset="-120"/>
                </a:rPr>
                <a:t>大學畢業後才具有考試資格</a:t>
              </a: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，但通常畢業後緊接著就是上班，所以有許多考會計師的人，會藉由讀研究所的同時，考取會計師，不僅不會白白浪費兩年做全職考生，同時還可以取得研究所文憑</a:t>
              </a:r>
            </a:p>
          </p:txBody>
        </p:sp>
        <p:cxnSp>
          <p:nvCxnSpPr>
            <p:cNvPr id="33" name="PA_直接连接符 30">
              <a:extLst>
                <a:ext uri="{FF2B5EF4-FFF2-40B4-BE49-F238E27FC236}">
                  <a16:creationId xmlns:a16="http://schemas.microsoft.com/office/drawing/2014/main" id="{46ACD0B7-3EA8-4B7F-9E45-E97B5402F41F}"/>
                </a:ext>
              </a:extLst>
            </p:cNvPr>
            <p:cNvCxnSpPr>
              <a:cxnSpLocks/>
            </p:cNvCxnSpPr>
            <p:nvPr>
              <p:custDataLst>
                <p:tags r:id="rId3"/>
              </p:custDataLst>
            </p:nvPr>
          </p:nvCxnSpPr>
          <p:spPr>
            <a:xfrm>
              <a:off x="5066621" y="989626"/>
              <a:ext cx="892323" cy="0"/>
            </a:xfrm>
            <a:prstGeom prst="line">
              <a:avLst/>
            </a:prstGeom>
            <a:ln w="12700"/>
          </p:spPr>
          <p:style>
            <a:lnRef idx="1">
              <a:schemeClr val="accent6"/>
            </a:lnRef>
            <a:fillRef idx="0">
              <a:schemeClr val="accent6"/>
            </a:fillRef>
            <a:effectRef idx="0">
              <a:schemeClr val="accent6"/>
            </a:effectRef>
            <a:fontRef idx="minor">
              <a:schemeClr val="tx1"/>
            </a:fontRef>
          </p:style>
        </p:cxnSp>
      </p:grpSp>
      <p:grpSp>
        <p:nvGrpSpPr>
          <p:cNvPr id="34" name="组合 33">
            <a:extLst>
              <a:ext uri="{FF2B5EF4-FFF2-40B4-BE49-F238E27FC236}">
                <a16:creationId xmlns:a16="http://schemas.microsoft.com/office/drawing/2014/main" id="{0CE878D2-3D0D-4677-A810-B0469C41A29F}"/>
              </a:ext>
            </a:extLst>
          </p:cNvPr>
          <p:cNvGrpSpPr/>
          <p:nvPr/>
        </p:nvGrpSpPr>
        <p:grpSpPr>
          <a:xfrm>
            <a:off x="4884061" y="3014330"/>
            <a:ext cx="4288686" cy="2221873"/>
            <a:chOff x="4969857" y="624752"/>
            <a:chExt cx="3109624" cy="2665659"/>
          </a:xfrm>
        </p:grpSpPr>
        <p:sp>
          <p:nvSpPr>
            <p:cNvPr id="35" name="文本框 34">
              <a:extLst>
                <a:ext uri="{FF2B5EF4-FFF2-40B4-BE49-F238E27FC236}">
                  <a16:creationId xmlns:a16="http://schemas.microsoft.com/office/drawing/2014/main" id="{BACD4DA5-7C84-4AC5-A6DE-6EA7C902E601}"/>
                </a:ext>
              </a:extLst>
            </p:cNvPr>
            <p:cNvSpPr txBox="1"/>
            <p:nvPr/>
          </p:nvSpPr>
          <p:spPr>
            <a:xfrm>
              <a:off x="4969857" y="624752"/>
              <a:ext cx="3109624" cy="338554"/>
            </a:xfrm>
            <a:prstGeom prst="rect">
              <a:avLst/>
            </a:prstGeom>
            <a:noFill/>
          </p:spPr>
          <p:txBody>
            <a:bodyPr wrap="square" rtlCol="0">
              <a:spAutoFit/>
            </a:bodyPr>
            <a:lstStyle/>
            <a:p>
              <a:r>
                <a:rPr lang="zh-TW" altLang="en-US" sz="1600" b="1" dirty="0">
                  <a:solidFill>
                    <a:schemeClr val="tx1">
                      <a:lumMod val="65000"/>
                      <a:lumOff val="35000"/>
                    </a:schemeClr>
                  </a:solidFill>
                  <a:latin typeface="標楷體" panose="03000509000000000000" pitchFamily="65" charset="-120"/>
                  <a:ea typeface="標楷體" panose="03000509000000000000" pitchFamily="65" charset="-120"/>
                </a:rPr>
                <a:t>錄取四大會計師事務所</a:t>
              </a:r>
            </a:p>
          </p:txBody>
        </p:sp>
        <p:sp>
          <p:nvSpPr>
            <p:cNvPr id="36" name="文本框 35">
              <a:extLst>
                <a:ext uri="{FF2B5EF4-FFF2-40B4-BE49-F238E27FC236}">
                  <a16:creationId xmlns:a16="http://schemas.microsoft.com/office/drawing/2014/main" id="{AFEB773E-2DA4-4D3B-8337-C39A66946010}"/>
                </a:ext>
              </a:extLst>
            </p:cNvPr>
            <p:cNvSpPr txBox="1"/>
            <p:nvPr/>
          </p:nvSpPr>
          <p:spPr>
            <a:xfrm>
              <a:off x="4969857" y="982596"/>
              <a:ext cx="3033458" cy="2307815"/>
            </a:xfrm>
            <a:prstGeom prst="rect">
              <a:avLst/>
            </a:prstGeom>
            <a:noFill/>
          </p:spPr>
          <p:txBody>
            <a:bodyPr wrap="square" rtlCol="0">
              <a:spAutoFit/>
            </a:bodyPr>
            <a:lstStyle/>
            <a:p>
              <a:pPr lvl="0">
                <a:lnSpc>
                  <a:spcPct val="150000"/>
                </a:lnSpc>
              </a:pP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事務所徵才皆於四年級上學期舉行，應把握徵才機會，錄取四大會計師事務所，且面試時不僅會依照面試當天表現狀況，</a:t>
              </a:r>
              <a:r>
                <a:rPr lang="zh-TW" altLang="en-US" sz="1200" dirty="0">
                  <a:solidFill>
                    <a:srgbClr val="FF0000"/>
                  </a:solidFill>
                  <a:latin typeface="標楷體" panose="03000509000000000000" pitchFamily="65" charset="-120"/>
                  <a:ea typeface="標楷體" panose="03000509000000000000" pitchFamily="65" charset="-120"/>
                </a:rPr>
                <a:t>一到四年級的主科成績，也是錄取標準之一</a:t>
              </a: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，所以平時應該要維持好成績，以免後悔莫及。所幸，因為系上和學長姐的努力，</a:t>
              </a:r>
              <a:r>
                <a:rPr lang="zh-TW" altLang="en-US" sz="1200" dirty="0">
                  <a:solidFill>
                    <a:srgbClr val="FF0000"/>
                  </a:solidFill>
                  <a:latin typeface="標楷體" panose="03000509000000000000" pitchFamily="65" charset="-120"/>
                  <a:ea typeface="標楷體" panose="03000509000000000000" pitchFamily="65" charset="-120"/>
                </a:rPr>
                <a:t>中原會計與四大事務所一直有不錯的關係</a:t>
              </a: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，只要同學好好發揮，都有很大機會可以錄取事務所</a:t>
              </a:r>
            </a:p>
            <a:p>
              <a:endPar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37" name="PA_直接连接符 30">
              <a:extLst>
                <a:ext uri="{FF2B5EF4-FFF2-40B4-BE49-F238E27FC236}">
                  <a16:creationId xmlns:a16="http://schemas.microsoft.com/office/drawing/2014/main" id="{DC5C4172-8900-40EB-A09E-4E95AC55D222}"/>
                </a:ext>
              </a:extLst>
            </p:cNvPr>
            <p:cNvCxnSpPr>
              <a:cxnSpLocks/>
            </p:cNvCxnSpPr>
            <p:nvPr>
              <p:custDataLst>
                <p:tags r:id="rId2"/>
              </p:custDataLst>
            </p:nvPr>
          </p:nvCxnSpPr>
          <p:spPr>
            <a:xfrm>
              <a:off x="5066621" y="1015612"/>
              <a:ext cx="892323" cy="0"/>
            </a:xfrm>
            <a:prstGeom prst="line">
              <a:avLst/>
            </a:prstGeom>
            <a:ln w="12700"/>
          </p:spPr>
          <p:style>
            <a:lnRef idx="1">
              <a:schemeClr val="accent6"/>
            </a:lnRef>
            <a:fillRef idx="0">
              <a:schemeClr val="accent6"/>
            </a:fillRef>
            <a:effectRef idx="0">
              <a:schemeClr val="accent6"/>
            </a:effectRef>
            <a:fontRef idx="minor">
              <a:schemeClr val="tx1"/>
            </a:fontRef>
          </p:style>
        </p:cxnSp>
      </p:grpSp>
      <p:sp>
        <p:nvSpPr>
          <p:cNvPr id="22" name="文本框 48">
            <a:extLst>
              <a:ext uri="{FF2B5EF4-FFF2-40B4-BE49-F238E27FC236}">
                <a16:creationId xmlns:a16="http://schemas.microsoft.com/office/drawing/2014/main" id="{D0850C41-2FF4-4453-9BE9-CDFE9E7A1657}"/>
              </a:ext>
            </a:extLst>
          </p:cNvPr>
          <p:cNvSpPr txBox="1"/>
          <p:nvPr/>
        </p:nvSpPr>
        <p:spPr>
          <a:xfrm>
            <a:off x="683568" y="123478"/>
            <a:ext cx="1584176" cy="307777"/>
          </a:xfrm>
          <a:prstGeom prst="rect">
            <a:avLst/>
          </a:prstGeom>
          <a:noFill/>
        </p:spPr>
        <p:txBody>
          <a:bodyPr wrap="square" rtlCol="0">
            <a:spAutoFit/>
          </a:bodyPr>
          <a:lstStyle/>
          <a:p>
            <a:pPr algn="dist"/>
            <a:r>
              <a:rPr lang="zh-TW" altLang="en-US" sz="1400" b="1" dirty="0">
                <a:solidFill>
                  <a:schemeClr val="bg1"/>
                </a:solidFill>
                <a:latin typeface="+mj-ea"/>
                <a:ea typeface="+mj-ea"/>
              </a:rPr>
              <a:t>階段性目標</a:t>
            </a:r>
            <a:endParaRPr lang="zh-CN" altLang="en-US" sz="1400" b="1" dirty="0">
              <a:solidFill>
                <a:schemeClr val="bg1"/>
              </a:solidFill>
              <a:latin typeface="+mj-ea"/>
              <a:ea typeface="+mj-ea"/>
            </a:endParaRPr>
          </a:p>
        </p:txBody>
      </p:sp>
    </p:spTree>
    <p:custDataLst>
      <p:tags r:id="rId1"/>
    </p:custDataLst>
    <p:extLst>
      <p:ext uri="{BB962C8B-B14F-4D97-AF65-F5344CB8AC3E}">
        <p14:creationId xmlns:p14="http://schemas.microsoft.com/office/powerpoint/2010/main" val="290676502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029BAB45-EC19-4B90-B142-9EDE54718ACB}"/>
              </a:ext>
            </a:extLst>
          </p:cNvPr>
          <p:cNvPicPr>
            <a:picLocks noChangeAspect="1"/>
          </p:cNvPicPr>
          <p:nvPr/>
        </p:nvPicPr>
        <p:blipFill>
          <a:blip r:embed="rId10"/>
          <a:stretch>
            <a:fillRect/>
          </a:stretch>
        </p:blipFill>
        <p:spPr>
          <a:xfrm>
            <a:off x="-36512" y="3360657"/>
            <a:ext cx="3555272" cy="1803381"/>
          </a:xfrm>
          <a:prstGeom prst="rect">
            <a:avLst/>
          </a:prstGeom>
        </p:spPr>
      </p:pic>
      <p:pic>
        <p:nvPicPr>
          <p:cNvPr id="2" name="圖片 1">
            <a:extLst>
              <a:ext uri="{FF2B5EF4-FFF2-40B4-BE49-F238E27FC236}">
                <a16:creationId xmlns:a16="http://schemas.microsoft.com/office/drawing/2014/main" id="{7E14F900-D2C6-490A-BD90-F8D49D3337C1}"/>
              </a:ext>
            </a:extLst>
          </p:cNvPr>
          <p:cNvPicPr>
            <a:picLocks noChangeAspect="1"/>
          </p:cNvPicPr>
          <p:nvPr/>
        </p:nvPicPr>
        <p:blipFill rotWithShape="1">
          <a:blip r:embed="rId11"/>
          <a:srcRect b="6406"/>
          <a:stretch/>
        </p:blipFill>
        <p:spPr>
          <a:xfrm>
            <a:off x="4742987" y="1087713"/>
            <a:ext cx="3639056" cy="1728623"/>
          </a:xfrm>
          <a:prstGeom prst="rect">
            <a:avLst/>
          </a:prstGeom>
        </p:spPr>
      </p:pic>
      <p:grpSp>
        <p:nvGrpSpPr>
          <p:cNvPr id="4" name="组合 3">
            <a:extLst>
              <a:ext uri="{FF2B5EF4-FFF2-40B4-BE49-F238E27FC236}">
                <a16:creationId xmlns:a16="http://schemas.microsoft.com/office/drawing/2014/main" id="{875ED32F-6732-4F25-8E25-C99413A16592}"/>
              </a:ext>
            </a:extLst>
          </p:cNvPr>
          <p:cNvGrpSpPr/>
          <p:nvPr/>
        </p:nvGrpSpPr>
        <p:grpSpPr>
          <a:xfrm>
            <a:off x="2797933" y="483518"/>
            <a:ext cx="2312905" cy="2770953"/>
            <a:chOff x="129955" y="483518"/>
            <a:chExt cx="4566914" cy="2770953"/>
          </a:xfrm>
        </p:grpSpPr>
        <p:sp>
          <p:nvSpPr>
            <p:cNvPr id="10" name="MH_Other_1"/>
            <p:cNvSpPr/>
            <p:nvPr>
              <p:custDataLst>
                <p:tags r:id="rId6"/>
              </p:custDataLst>
            </p:nvPr>
          </p:nvSpPr>
          <p:spPr>
            <a:xfrm>
              <a:off x="129955" y="483518"/>
              <a:ext cx="4566914" cy="2770953"/>
            </a:xfrm>
            <a:prstGeom prst="parallelogram">
              <a:avLst/>
            </a:prstGeom>
            <a:gradFill>
              <a:gsLst>
                <a:gs pos="70000">
                  <a:srgbClr val="454545"/>
                </a:gs>
                <a:gs pos="32000">
                  <a:srgbClr val="2D2D2D">
                    <a:lumMod val="100000"/>
                  </a:srgbClr>
                </a:gs>
                <a:gs pos="0">
                  <a:srgbClr val="000000">
                    <a:lumMod val="80000"/>
                    <a:lumOff val="20000"/>
                  </a:srgbClr>
                </a:gs>
                <a:gs pos="100000">
                  <a:srgbClr val="000000">
                    <a:lumMod val="80000"/>
                    <a:lumOff val="20000"/>
                  </a:srgbClr>
                </a:gs>
              </a:gsLst>
              <a:lin ang="5400000" scaled="1"/>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sp useBgFill="1">
          <p:nvSpPr>
            <p:cNvPr id="11" name="MH_Other_2"/>
            <p:cNvSpPr/>
            <p:nvPr>
              <p:custDataLst>
                <p:tags r:id="rId7"/>
              </p:custDataLst>
            </p:nvPr>
          </p:nvSpPr>
          <p:spPr>
            <a:xfrm>
              <a:off x="405004" y="513582"/>
              <a:ext cx="3512275" cy="2740889"/>
            </a:xfrm>
            <a:prstGeom prst="parallelogram">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grpSp>
      <p:grpSp>
        <p:nvGrpSpPr>
          <p:cNvPr id="3" name="组合 2">
            <a:extLst>
              <a:ext uri="{FF2B5EF4-FFF2-40B4-BE49-F238E27FC236}">
                <a16:creationId xmlns:a16="http://schemas.microsoft.com/office/drawing/2014/main" id="{00572D8A-0E08-446F-9023-009E490B442B}"/>
              </a:ext>
            </a:extLst>
          </p:cNvPr>
          <p:cNvGrpSpPr/>
          <p:nvPr/>
        </p:nvGrpSpPr>
        <p:grpSpPr>
          <a:xfrm>
            <a:off x="3203848" y="2825983"/>
            <a:ext cx="2619050" cy="2626087"/>
            <a:chOff x="4671794" y="2915587"/>
            <a:chExt cx="2619050" cy="2626087"/>
          </a:xfrm>
        </p:grpSpPr>
        <p:sp>
          <p:nvSpPr>
            <p:cNvPr id="15" name="MH_Other_3"/>
            <p:cNvSpPr/>
            <p:nvPr>
              <p:custDataLst>
                <p:tags r:id="rId4"/>
              </p:custDataLst>
            </p:nvPr>
          </p:nvSpPr>
          <p:spPr>
            <a:xfrm>
              <a:off x="4671794" y="3015707"/>
              <a:ext cx="2619050" cy="2477300"/>
            </a:xfrm>
            <a:prstGeom prst="parallelogram">
              <a:avLst/>
            </a:prstGeom>
            <a:gradFill>
              <a:gsLst>
                <a:gs pos="70000">
                  <a:srgbClr val="454545"/>
                </a:gs>
                <a:gs pos="32000">
                  <a:srgbClr val="2D2D2D">
                    <a:lumMod val="100000"/>
                  </a:srgbClr>
                </a:gs>
                <a:gs pos="0">
                  <a:srgbClr val="000000">
                    <a:lumMod val="80000"/>
                    <a:lumOff val="20000"/>
                  </a:srgbClr>
                </a:gs>
                <a:gs pos="100000">
                  <a:srgbClr val="000000">
                    <a:lumMod val="80000"/>
                    <a:lumOff val="20000"/>
                  </a:srgbClr>
                </a:gs>
              </a:gsLst>
              <a:lin ang="5400000" scaled="1"/>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sp useBgFill="1">
          <p:nvSpPr>
            <p:cNvPr id="16" name="MH_Other_4"/>
            <p:cNvSpPr/>
            <p:nvPr>
              <p:custDataLst>
                <p:tags r:id="rId5"/>
              </p:custDataLst>
            </p:nvPr>
          </p:nvSpPr>
          <p:spPr>
            <a:xfrm>
              <a:off x="4863049" y="2915587"/>
              <a:ext cx="2325989" cy="2626087"/>
            </a:xfrm>
            <a:prstGeom prst="parallelogram">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latin typeface="微软雅黑" panose="020B0503020204020204" pitchFamily="34" charset="-122"/>
                <a:ea typeface="微软雅黑" panose="020B0503020204020204" pitchFamily="34" charset="-122"/>
              </a:endParaRPr>
            </a:p>
          </p:txBody>
        </p:sp>
      </p:grpSp>
      <p:grpSp>
        <p:nvGrpSpPr>
          <p:cNvPr id="30" name="组合 29">
            <a:extLst>
              <a:ext uri="{FF2B5EF4-FFF2-40B4-BE49-F238E27FC236}">
                <a16:creationId xmlns:a16="http://schemas.microsoft.com/office/drawing/2014/main" id="{03F7B27E-DCFC-47A4-A751-0A5FC8E3BFB4}"/>
              </a:ext>
            </a:extLst>
          </p:cNvPr>
          <p:cNvGrpSpPr/>
          <p:nvPr/>
        </p:nvGrpSpPr>
        <p:grpSpPr>
          <a:xfrm>
            <a:off x="228812" y="843558"/>
            <a:ext cx="3263067" cy="2079726"/>
            <a:chOff x="4969857" y="624752"/>
            <a:chExt cx="3109624" cy="2079726"/>
          </a:xfrm>
        </p:grpSpPr>
        <p:sp>
          <p:nvSpPr>
            <p:cNvPr id="31" name="文本框 30">
              <a:extLst>
                <a:ext uri="{FF2B5EF4-FFF2-40B4-BE49-F238E27FC236}">
                  <a16:creationId xmlns:a16="http://schemas.microsoft.com/office/drawing/2014/main" id="{68F92620-26F1-41E2-8203-49145D9D31B8}"/>
                </a:ext>
              </a:extLst>
            </p:cNvPr>
            <p:cNvSpPr txBox="1"/>
            <p:nvPr/>
          </p:nvSpPr>
          <p:spPr>
            <a:xfrm>
              <a:off x="4969857" y="624752"/>
              <a:ext cx="3109624" cy="338554"/>
            </a:xfrm>
            <a:prstGeom prst="rect">
              <a:avLst/>
            </a:prstGeom>
            <a:noFill/>
          </p:spPr>
          <p:txBody>
            <a:bodyPr wrap="square" rtlCol="0">
              <a:spAutoFit/>
            </a:bodyPr>
            <a:lstStyle/>
            <a:p>
              <a:r>
                <a:rPr lang="zh-TW" altLang="en-US" sz="1600" b="1" dirty="0">
                  <a:solidFill>
                    <a:schemeClr val="tx1">
                      <a:lumMod val="50000"/>
                      <a:lumOff val="50000"/>
                    </a:schemeClr>
                  </a:solidFill>
                  <a:latin typeface="標楷體" panose="03000509000000000000" pitchFamily="65" charset="-120"/>
                  <a:ea typeface="標楷體" panose="03000509000000000000" pitchFamily="65" charset="-120"/>
                </a:rPr>
                <a:t>考取會計師</a:t>
              </a:r>
              <a:endParaRPr lang="en-US" altLang="zh-TW" sz="1600" b="1" dirty="0">
                <a:solidFill>
                  <a:schemeClr val="tx1">
                    <a:lumMod val="50000"/>
                    <a:lumOff val="50000"/>
                  </a:schemeClr>
                </a:solidFill>
                <a:latin typeface="標楷體" panose="03000509000000000000" pitchFamily="65" charset="-120"/>
                <a:ea typeface="標楷體" panose="03000509000000000000" pitchFamily="65" charset="-120"/>
              </a:endParaRPr>
            </a:p>
          </p:txBody>
        </p:sp>
        <p:sp>
          <p:nvSpPr>
            <p:cNvPr id="32" name="文本框 31">
              <a:extLst>
                <a:ext uri="{FF2B5EF4-FFF2-40B4-BE49-F238E27FC236}">
                  <a16:creationId xmlns:a16="http://schemas.microsoft.com/office/drawing/2014/main" id="{6AB561BA-AF2D-4CD5-A151-03F9C7EDF829}"/>
                </a:ext>
              </a:extLst>
            </p:cNvPr>
            <p:cNvSpPr txBox="1"/>
            <p:nvPr/>
          </p:nvSpPr>
          <p:spPr>
            <a:xfrm>
              <a:off x="4969857" y="982596"/>
              <a:ext cx="2731889" cy="1721882"/>
            </a:xfrm>
            <a:prstGeom prst="rect">
              <a:avLst/>
            </a:prstGeom>
            <a:noFill/>
          </p:spPr>
          <p:txBody>
            <a:bodyPr wrap="square" rtlCol="0">
              <a:spAutoFit/>
            </a:bodyPr>
            <a:lstStyle/>
            <a:p>
              <a:pPr>
                <a:lnSpc>
                  <a:spcPct val="150000"/>
                </a:lnSpc>
              </a:pP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會計師執照通常於五月中旬報名，八月考試，考科及格保留三年</a:t>
              </a:r>
              <a:r>
                <a:rPr lang="en-US" altLang="zh-TW" sz="1200" dirty="0">
                  <a:solidFill>
                    <a:schemeClr val="tx1">
                      <a:lumMod val="50000"/>
                      <a:lumOff val="50000"/>
                    </a:schemeClr>
                  </a:solidFill>
                  <a:latin typeface="標楷體" panose="03000509000000000000" pitchFamily="65" charset="-120"/>
                  <a:ea typeface="標楷體" panose="03000509000000000000" pitchFamily="65" charset="-120"/>
                </a:rPr>
                <a:t>(</a:t>
              </a: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共四年可以考</a:t>
              </a:r>
              <a:r>
                <a:rPr lang="en-US" altLang="zh-TW" sz="1200" dirty="0">
                  <a:solidFill>
                    <a:schemeClr val="tx1">
                      <a:lumMod val="50000"/>
                      <a:lumOff val="50000"/>
                    </a:schemeClr>
                  </a:solidFill>
                  <a:latin typeface="標楷體" panose="03000509000000000000" pitchFamily="65" charset="-120"/>
                  <a:ea typeface="標楷體" panose="03000509000000000000" pitchFamily="65" charset="-120"/>
                </a:rPr>
                <a:t>)</a:t>
              </a: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，採滾動及格制，在大四、碩一及碩二時同學可以規劃考科，有了會計師執照，才能消除事務所升遷的天花板</a:t>
              </a:r>
            </a:p>
          </p:txBody>
        </p:sp>
        <p:cxnSp>
          <p:nvCxnSpPr>
            <p:cNvPr id="33" name="PA_直接连接符 30">
              <a:extLst>
                <a:ext uri="{FF2B5EF4-FFF2-40B4-BE49-F238E27FC236}">
                  <a16:creationId xmlns:a16="http://schemas.microsoft.com/office/drawing/2014/main" id="{46ACD0B7-3EA8-4B7F-9E45-E97B5402F41F}"/>
                </a:ext>
              </a:extLst>
            </p:cNvPr>
            <p:cNvCxnSpPr>
              <a:cxnSpLocks/>
            </p:cNvCxnSpPr>
            <p:nvPr>
              <p:custDataLst>
                <p:tags r:id="rId3"/>
              </p:custDataLst>
            </p:nvPr>
          </p:nvCxnSpPr>
          <p:spPr>
            <a:xfrm>
              <a:off x="5066621" y="989626"/>
              <a:ext cx="892323" cy="0"/>
            </a:xfrm>
            <a:prstGeom prst="line">
              <a:avLst/>
            </a:prstGeom>
            <a:ln w="12700"/>
          </p:spPr>
          <p:style>
            <a:lnRef idx="1">
              <a:schemeClr val="accent6"/>
            </a:lnRef>
            <a:fillRef idx="0">
              <a:schemeClr val="accent6"/>
            </a:fillRef>
            <a:effectRef idx="0">
              <a:schemeClr val="accent6"/>
            </a:effectRef>
            <a:fontRef idx="minor">
              <a:schemeClr val="tx1"/>
            </a:fontRef>
          </p:style>
        </p:cxnSp>
      </p:grpSp>
      <p:grpSp>
        <p:nvGrpSpPr>
          <p:cNvPr id="34" name="组合 33">
            <a:extLst>
              <a:ext uri="{FF2B5EF4-FFF2-40B4-BE49-F238E27FC236}">
                <a16:creationId xmlns:a16="http://schemas.microsoft.com/office/drawing/2014/main" id="{0CE878D2-3D0D-4677-A810-B0469C41A29F}"/>
              </a:ext>
            </a:extLst>
          </p:cNvPr>
          <p:cNvGrpSpPr/>
          <p:nvPr/>
        </p:nvGrpSpPr>
        <p:grpSpPr>
          <a:xfrm>
            <a:off x="5625242" y="3316237"/>
            <a:ext cx="3400537" cy="1479099"/>
            <a:chOff x="4969857" y="624752"/>
            <a:chExt cx="3109624" cy="1426591"/>
          </a:xfrm>
        </p:grpSpPr>
        <p:sp>
          <p:nvSpPr>
            <p:cNvPr id="35" name="文本框 34">
              <a:extLst>
                <a:ext uri="{FF2B5EF4-FFF2-40B4-BE49-F238E27FC236}">
                  <a16:creationId xmlns:a16="http://schemas.microsoft.com/office/drawing/2014/main" id="{BACD4DA5-7C84-4AC5-A6DE-6EA7C902E601}"/>
                </a:ext>
              </a:extLst>
            </p:cNvPr>
            <p:cNvSpPr txBox="1"/>
            <p:nvPr/>
          </p:nvSpPr>
          <p:spPr>
            <a:xfrm>
              <a:off x="4969857" y="624752"/>
              <a:ext cx="3109624" cy="406175"/>
            </a:xfrm>
            <a:prstGeom prst="rect">
              <a:avLst/>
            </a:prstGeom>
            <a:noFill/>
          </p:spPr>
          <p:txBody>
            <a:bodyPr wrap="square" rtlCol="0">
              <a:spAutoFit/>
            </a:bodyPr>
            <a:lstStyle/>
            <a:p>
              <a:r>
                <a:rPr lang="zh-TW" altLang="en-US" sz="1600" b="1" dirty="0">
                  <a:solidFill>
                    <a:schemeClr val="tx1">
                      <a:lumMod val="65000"/>
                      <a:lumOff val="35000"/>
                    </a:schemeClr>
                  </a:solidFill>
                  <a:latin typeface="標楷體" panose="03000509000000000000" pitchFamily="65" charset="-120"/>
                  <a:ea typeface="標楷體" panose="03000509000000000000" pitchFamily="65" charset="-120"/>
                </a:rPr>
                <a:t>爭取外派機會</a:t>
              </a:r>
            </a:p>
          </p:txBody>
        </p:sp>
        <p:sp>
          <p:nvSpPr>
            <p:cNvPr id="36" name="文本框 35">
              <a:extLst>
                <a:ext uri="{FF2B5EF4-FFF2-40B4-BE49-F238E27FC236}">
                  <a16:creationId xmlns:a16="http://schemas.microsoft.com/office/drawing/2014/main" id="{AFEB773E-2DA4-4D3B-8337-C39A66946010}"/>
                </a:ext>
              </a:extLst>
            </p:cNvPr>
            <p:cNvSpPr txBox="1"/>
            <p:nvPr/>
          </p:nvSpPr>
          <p:spPr>
            <a:xfrm>
              <a:off x="4969857" y="982594"/>
              <a:ext cx="3033458" cy="1068749"/>
            </a:xfrm>
            <a:prstGeom prst="rect">
              <a:avLst/>
            </a:prstGeom>
            <a:noFill/>
          </p:spPr>
          <p:txBody>
            <a:bodyPr wrap="square" rtlCol="0">
              <a:spAutoFit/>
            </a:bodyPr>
            <a:lstStyle/>
            <a:p>
              <a:pPr lvl="0">
                <a:lnSpc>
                  <a:spcPct val="150000"/>
                </a:lnSpc>
              </a:pPr>
              <a:r>
                <a:rPr lang="zh-TW" altLang="en-US" sz="1200" dirty="0">
                  <a:solidFill>
                    <a:schemeClr val="tx1">
                      <a:lumMod val="50000"/>
                      <a:lumOff val="50000"/>
                    </a:schemeClr>
                  </a:solidFill>
                  <a:latin typeface="標楷體" panose="03000509000000000000" pitchFamily="65" charset="-120"/>
                  <a:ea typeface="標楷體" panose="03000509000000000000" pitchFamily="65" charset="-120"/>
                </a:rPr>
                <a:t>外派通常代表能力的認可，也為成為合夥人的必經之路，在此之前也需要通過事務所內部的外語測驗，所以在此之前我們也必須增進自己的外語實力才具備與其他人競爭的資格</a:t>
              </a:r>
              <a:endPar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37" name="PA_直接连接符 30">
              <a:extLst>
                <a:ext uri="{FF2B5EF4-FFF2-40B4-BE49-F238E27FC236}">
                  <a16:creationId xmlns:a16="http://schemas.microsoft.com/office/drawing/2014/main" id="{DC5C4172-8900-40EB-A09E-4E95AC55D222}"/>
                </a:ext>
              </a:extLst>
            </p:cNvPr>
            <p:cNvCxnSpPr>
              <a:cxnSpLocks/>
            </p:cNvCxnSpPr>
            <p:nvPr>
              <p:custDataLst>
                <p:tags r:id="rId2"/>
              </p:custDataLst>
            </p:nvPr>
          </p:nvCxnSpPr>
          <p:spPr>
            <a:xfrm>
              <a:off x="5066621" y="1015612"/>
              <a:ext cx="892323" cy="0"/>
            </a:xfrm>
            <a:prstGeom prst="line">
              <a:avLst/>
            </a:prstGeom>
            <a:ln w="12700"/>
          </p:spPr>
          <p:style>
            <a:lnRef idx="1">
              <a:schemeClr val="accent6"/>
            </a:lnRef>
            <a:fillRef idx="0">
              <a:schemeClr val="accent6"/>
            </a:fillRef>
            <a:effectRef idx="0">
              <a:schemeClr val="accent6"/>
            </a:effectRef>
            <a:fontRef idx="minor">
              <a:schemeClr val="tx1"/>
            </a:fontRef>
          </p:style>
        </p:cxnSp>
      </p:grpSp>
      <p:sp>
        <p:nvSpPr>
          <p:cNvPr id="22" name="文本框 48">
            <a:extLst>
              <a:ext uri="{FF2B5EF4-FFF2-40B4-BE49-F238E27FC236}">
                <a16:creationId xmlns:a16="http://schemas.microsoft.com/office/drawing/2014/main" id="{D0850C41-2FF4-4453-9BE9-CDFE9E7A1657}"/>
              </a:ext>
            </a:extLst>
          </p:cNvPr>
          <p:cNvSpPr txBox="1"/>
          <p:nvPr/>
        </p:nvSpPr>
        <p:spPr>
          <a:xfrm>
            <a:off x="683568" y="123478"/>
            <a:ext cx="1584176" cy="307777"/>
          </a:xfrm>
          <a:prstGeom prst="rect">
            <a:avLst/>
          </a:prstGeom>
          <a:noFill/>
        </p:spPr>
        <p:txBody>
          <a:bodyPr wrap="square" rtlCol="0">
            <a:spAutoFit/>
          </a:bodyPr>
          <a:lstStyle/>
          <a:p>
            <a:pPr algn="dist"/>
            <a:r>
              <a:rPr lang="zh-TW" altLang="en-US" sz="1400" b="1" dirty="0">
                <a:solidFill>
                  <a:schemeClr val="bg1"/>
                </a:solidFill>
                <a:latin typeface="+mj-ea"/>
                <a:ea typeface="+mj-ea"/>
              </a:rPr>
              <a:t>階段性目標</a:t>
            </a:r>
            <a:endParaRPr lang="zh-CN" altLang="en-US" sz="1400" b="1" dirty="0">
              <a:solidFill>
                <a:schemeClr val="bg1"/>
              </a:solidFill>
              <a:latin typeface="+mj-ea"/>
              <a:ea typeface="+mj-ea"/>
            </a:endParaRPr>
          </a:p>
        </p:txBody>
      </p:sp>
    </p:spTree>
    <p:custDataLst>
      <p:tags r:id="rId1"/>
    </p:custDataLst>
    <p:extLst>
      <p:ext uri="{BB962C8B-B14F-4D97-AF65-F5344CB8AC3E}">
        <p14:creationId xmlns:p14="http://schemas.microsoft.com/office/powerpoint/2010/main" val="41700891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id="{F65BE6F0-0DC4-467C-AF94-526D3F9A8AAA}"/>
              </a:ext>
            </a:extLst>
          </p:cNvPr>
          <p:cNvGrpSpPr/>
          <p:nvPr/>
        </p:nvGrpSpPr>
        <p:grpSpPr>
          <a:xfrm>
            <a:off x="827584" y="627534"/>
            <a:ext cx="7184287" cy="2645584"/>
            <a:chOff x="628073" y="852647"/>
            <a:chExt cx="10797469" cy="6701447"/>
          </a:xfrm>
        </p:grpSpPr>
        <p:sp>
          <p:nvSpPr>
            <p:cNvPr id="3" name="箭號: 向右 2">
              <a:extLst>
                <a:ext uri="{FF2B5EF4-FFF2-40B4-BE49-F238E27FC236}">
                  <a16:creationId xmlns:a16="http://schemas.microsoft.com/office/drawing/2014/main" id="{2AA655DF-3823-4D09-8A0E-E88A9C7766E3}"/>
                </a:ext>
              </a:extLst>
            </p:cNvPr>
            <p:cNvSpPr/>
            <p:nvPr/>
          </p:nvSpPr>
          <p:spPr>
            <a:xfrm>
              <a:off x="701964" y="2761673"/>
              <a:ext cx="10515600" cy="667327"/>
            </a:xfrm>
            <a:prstGeom prst="rightArrow">
              <a:avLst/>
            </a:prstGeom>
            <a:solidFill>
              <a:schemeClr val="accent3">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p>
          </p:txBody>
        </p:sp>
        <p:sp>
          <p:nvSpPr>
            <p:cNvPr id="4" name="文字方塊 3">
              <a:extLst>
                <a:ext uri="{FF2B5EF4-FFF2-40B4-BE49-F238E27FC236}">
                  <a16:creationId xmlns:a16="http://schemas.microsoft.com/office/drawing/2014/main" id="{062F4B9E-2562-46DF-9D49-D21F2FC99327}"/>
                </a:ext>
              </a:extLst>
            </p:cNvPr>
            <p:cNvSpPr txBox="1"/>
            <p:nvPr/>
          </p:nvSpPr>
          <p:spPr>
            <a:xfrm>
              <a:off x="11361048" y="2014095"/>
              <a:ext cx="64494" cy="2962554"/>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進入事務所</a:t>
              </a:r>
            </a:p>
          </p:txBody>
        </p:sp>
        <p:sp>
          <p:nvSpPr>
            <p:cNvPr id="6" name="箭號: 向下 5">
              <a:extLst>
                <a:ext uri="{FF2B5EF4-FFF2-40B4-BE49-F238E27FC236}">
                  <a16:creationId xmlns:a16="http://schemas.microsoft.com/office/drawing/2014/main" id="{434B6B1C-92E0-4C29-B3CF-32497673CC77}"/>
                </a:ext>
              </a:extLst>
            </p:cNvPr>
            <p:cNvSpPr/>
            <p:nvPr/>
          </p:nvSpPr>
          <p:spPr>
            <a:xfrm>
              <a:off x="2734045" y="2660071"/>
              <a:ext cx="295643" cy="905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箭號: 向下 6">
              <a:extLst>
                <a:ext uri="{FF2B5EF4-FFF2-40B4-BE49-F238E27FC236}">
                  <a16:creationId xmlns:a16="http://schemas.microsoft.com/office/drawing/2014/main" id="{D7C15B00-C949-4C8C-8748-5B1FCE0264ED}"/>
                </a:ext>
              </a:extLst>
            </p:cNvPr>
            <p:cNvSpPr/>
            <p:nvPr/>
          </p:nvSpPr>
          <p:spPr>
            <a:xfrm>
              <a:off x="8668606" y="2637116"/>
              <a:ext cx="295643" cy="905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id="{1263BB2B-6A11-4745-B4D5-8C26CA21C711}"/>
                </a:ext>
              </a:extLst>
            </p:cNvPr>
            <p:cNvSpPr txBox="1"/>
            <p:nvPr/>
          </p:nvSpPr>
          <p:spPr>
            <a:xfrm>
              <a:off x="3768308" y="6774474"/>
              <a:ext cx="4516878" cy="779620"/>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認真讀書，維持好成績</a:t>
              </a:r>
            </a:p>
          </p:txBody>
        </p:sp>
        <p:sp>
          <p:nvSpPr>
            <p:cNvPr id="11" name="箭號: 向下 10">
              <a:extLst>
                <a:ext uri="{FF2B5EF4-FFF2-40B4-BE49-F238E27FC236}">
                  <a16:creationId xmlns:a16="http://schemas.microsoft.com/office/drawing/2014/main" id="{EA049CA7-98DA-4055-8E66-AF242280AA20}"/>
                </a:ext>
              </a:extLst>
            </p:cNvPr>
            <p:cNvSpPr/>
            <p:nvPr/>
          </p:nvSpPr>
          <p:spPr>
            <a:xfrm>
              <a:off x="5878928" y="2637116"/>
              <a:ext cx="295643" cy="905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a:extLst>
                <a:ext uri="{FF2B5EF4-FFF2-40B4-BE49-F238E27FC236}">
                  <a16:creationId xmlns:a16="http://schemas.microsoft.com/office/drawing/2014/main" id="{9067757A-D017-42BD-80F9-B78950672171}"/>
                </a:ext>
              </a:extLst>
            </p:cNvPr>
            <p:cNvSpPr txBox="1"/>
            <p:nvPr/>
          </p:nvSpPr>
          <p:spPr>
            <a:xfrm>
              <a:off x="3935126" y="1982051"/>
              <a:ext cx="816589" cy="779621"/>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大二</a:t>
              </a:r>
            </a:p>
          </p:txBody>
        </p:sp>
        <p:sp>
          <p:nvSpPr>
            <p:cNvPr id="14" name="文字方塊 13">
              <a:extLst>
                <a:ext uri="{FF2B5EF4-FFF2-40B4-BE49-F238E27FC236}">
                  <a16:creationId xmlns:a16="http://schemas.microsoft.com/office/drawing/2014/main" id="{22B13EB9-E241-4D75-BAA8-8EEEF60F6A32}"/>
                </a:ext>
              </a:extLst>
            </p:cNvPr>
            <p:cNvSpPr txBox="1"/>
            <p:nvPr/>
          </p:nvSpPr>
          <p:spPr>
            <a:xfrm>
              <a:off x="3455872" y="3949055"/>
              <a:ext cx="1749541" cy="1871087"/>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擔任社團幹部，培養領導能力</a:t>
              </a:r>
            </a:p>
          </p:txBody>
        </p:sp>
        <p:sp>
          <p:nvSpPr>
            <p:cNvPr id="17" name="文字方塊 16">
              <a:extLst>
                <a:ext uri="{FF2B5EF4-FFF2-40B4-BE49-F238E27FC236}">
                  <a16:creationId xmlns:a16="http://schemas.microsoft.com/office/drawing/2014/main" id="{FF7E53F1-AD41-442F-9C97-A6019D35620B}"/>
                </a:ext>
              </a:extLst>
            </p:cNvPr>
            <p:cNvSpPr txBox="1"/>
            <p:nvPr/>
          </p:nvSpPr>
          <p:spPr>
            <a:xfrm>
              <a:off x="628073" y="3949055"/>
              <a:ext cx="2322839" cy="2416819"/>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參加系上活動及社團，與說明會，立定志向，廣泛交友</a:t>
              </a:r>
            </a:p>
          </p:txBody>
        </p:sp>
        <p:sp>
          <p:nvSpPr>
            <p:cNvPr id="18" name="文字方塊 17">
              <a:extLst>
                <a:ext uri="{FF2B5EF4-FFF2-40B4-BE49-F238E27FC236}">
                  <a16:creationId xmlns:a16="http://schemas.microsoft.com/office/drawing/2014/main" id="{047F4155-3989-4F22-98B0-AD04CCFA8FDD}"/>
                </a:ext>
              </a:extLst>
            </p:cNvPr>
            <p:cNvSpPr txBox="1"/>
            <p:nvPr/>
          </p:nvSpPr>
          <p:spPr>
            <a:xfrm>
              <a:off x="6421570" y="3916217"/>
              <a:ext cx="1768687" cy="1871087"/>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尋找交換機會，善用學校資源</a:t>
              </a:r>
            </a:p>
          </p:txBody>
        </p:sp>
        <p:sp>
          <p:nvSpPr>
            <p:cNvPr id="19" name="文字方塊 18">
              <a:extLst>
                <a:ext uri="{FF2B5EF4-FFF2-40B4-BE49-F238E27FC236}">
                  <a16:creationId xmlns:a16="http://schemas.microsoft.com/office/drawing/2014/main" id="{6485B94D-AB31-4A30-B86B-067F0FC99D4F}"/>
                </a:ext>
              </a:extLst>
            </p:cNvPr>
            <p:cNvSpPr txBox="1"/>
            <p:nvPr/>
          </p:nvSpPr>
          <p:spPr>
            <a:xfrm>
              <a:off x="9347381" y="4039947"/>
              <a:ext cx="1768687" cy="1871087"/>
            </a:xfrm>
            <a:prstGeom prst="rect">
              <a:avLst/>
            </a:prstGeom>
            <a:noFill/>
          </p:spPr>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開始複習學業，準備未來考試</a:t>
              </a:r>
            </a:p>
          </p:txBody>
        </p:sp>
        <p:cxnSp>
          <p:nvCxnSpPr>
            <p:cNvPr id="20" name="直線單箭頭接點 19">
              <a:extLst>
                <a:ext uri="{FF2B5EF4-FFF2-40B4-BE49-F238E27FC236}">
                  <a16:creationId xmlns:a16="http://schemas.microsoft.com/office/drawing/2014/main" id="{BD07ED5A-EAD2-4F38-89FA-5CE212F6E13D}"/>
                </a:ext>
              </a:extLst>
            </p:cNvPr>
            <p:cNvCxnSpPr/>
            <p:nvPr/>
          </p:nvCxnSpPr>
          <p:spPr>
            <a:xfrm flipH="1">
              <a:off x="628073" y="1607127"/>
              <a:ext cx="1058949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文字方塊 20">
              <a:extLst>
                <a:ext uri="{FF2B5EF4-FFF2-40B4-BE49-F238E27FC236}">
                  <a16:creationId xmlns:a16="http://schemas.microsoft.com/office/drawing/2014/main" id="{5447CBB4-F2FA-4269-A98F-B671255E4966}"/>
                </a:ext>
              </a:extLst>
            </p:cNvPr>
            <p:cNvSpPr txBox="1"/>
            <p:nvPr/>
          </p:nvSpPr>
          <p:spPr>
            <a:xfrm>
              <a:off x="4816625" y="852647"/>
              <a:ext cx="2286279" cy="779621"/>
            </a:xfrm>
            <a:prstGeom prst="rect">
              <a:avLst/>
            </a:prstGeom>
            <a:noFill/>
          </p:spPr>
          <p:txBody>
            <a:bodyPr wrap="square" rtlCol="0">
              <a:spAutoFit/>
            </a:bodyPr>
            <a:lstStyle/>
            <a:p>
              <a:r>
                <a:rPr lang="zh-TW" altLang="en-US" sz="1400" dirty="0">
                  <a:solidFill>
                    <a:srgbClr val="FF0000"/>
                  </a:solidFill>
                  <a:latin typeface="標楷體" panose="03000509000000000000" pitchFamily="65" charset="-120"/>
                  <a:ea typeface="標楷體" panose="03000509000000000000" pitchFamily="65" charset="-120"/>
                </a:rPr>
                <a:t>以目標往回規劃</a:t>
              </a:r>
            </a:p>
          </p:txBody>
        </p:sp>
      </p:grpSp>
      <p:sp>
        <p:nvSpPr>
          <p:cNvPr id="24" name="文字方塊 23">
            <a:extLst>
              <a:ext uri="{FF2B5EF4-FFF2-40B4-BE49-F238E27FC236}">
                <a16:creationId xmlns:a16="http://schemas.microsoft.com/office/drawing/2014/main" id="{D66CD17E-8BD5-4ADA-8EFF-26338CCC1CE7}"/>
              </a:ext>
            </a:extLst>
          </p:cNvPr>
          <p:cNvSpPr txBox="1"/>
          <p:nvPr/>
        </p:nvSpPr>
        <p:spPr>
          <a:xfrm>
            <a:off x="1277958" y="1111515"/>
            <a:ext cx="543332" cy="307777"/>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大一</a:t>
            </a:r>
          </a:p>
        </p:txBody>
      </p:sp>
      <p:sp>
        <p:nvSpPr>
          <p:cNvPr id="25" name="文字方塊 24">
            <a:extLst>
              <a:ext uri="{FF2B5EF4-FFF2-40B4-BE49-F238E27FC236}">
                <a16:creationId xmlns:a16="http://schemas.microsoft.com/office/drawing/2014/main" id="{F0858B62-08FD-4906-ADEE-6C59861A99B4}"/>
              </a:ext>
            </a:extLst>
          </p:cNvPr>
          <p:cNvSpPr txBox="1"/>
          <p:nvPr/>
        </p:nvSpPr>
        <p:spPr>
          <a:xfrm>
            <a:off x="5029348" y="1073398"/>
            <a:ext cx="543332" cy="307777"/>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大三</a:t>
            </a:r>
          </a:p>
        </p:txBody>
      </p:sp>
      <p:sp>
        <p:nvSpPr>
          <p:cNvPr id="26" name="文字方塊 25">
            <a:extLst>
              <a:ext uri="{FF2B5EF4-FFF2-40B4-BE49-F238E27FC236}">
                <a16:creationId xmlns:a16="http://schemas.microsoft.com/office/drawing/2014/main" id="{73BCE652-3ECE-4F1C-B2E4-A4C81A3BA29A}"/>
              </a:ext>
            </a:extLst>
          </p:cNvPr>
          <p:cNvSpPr txBox="1"/>
          <p:nvPr/>
        </p:nvSpPr>
        <p:spPr>
          <a:xfrm>
            <a:off x="6945878" y="1073398"/>
            <a:ext cx="543332" cy="307777"/>
          </a:xfrm>
          <a:prstGeom prst="rect">
            <a:avLst/>
          </a:prstGeom>
          <a:noFill/>
        </p:spPr>
        <p:txBody>
          <a:bodyPr wrap="square" rtlCol="0">
            <a:spAutoFit/>
          </a:bodyPr>
          <a:lstStyle/>
          <a:p>
            <a:r>
              <a:rPr lang="zh-TW" altLang="en-US" sz="1400" dirty="0">
                <a:latin typeface="標楷體" panose="03000509000000000000" pitchFamily="65" charset="-120"/>
                <a:ea typeface="標楷體" panose="03000509000000000000" pitchFamily="65" charset="-120"/>
              </a:rPr>
              <a:t>大四</a:t>
            </a:r>
          </a:p>
        </p:txBody>
      </p:sp>
      <p:cxnSp>
        <p:nvCxnSpPr>
          <p:cNvPr id="27" name="直線單箭頭接點 26">
            <a:extLst>
              <a:ext uri="{FF2B5EF4-FFF2-40B4-BE49-F238E27FC236}">
                <a16:creationId xmlns:a16="http://schemas.microsoft.com/office/drawing/2014/main" id="{37BEE047-D0BC-459C-8B07-ABDDDCD33F38}"/>
              </a:ext>
            </a:extLst>
          </p:cNvPr>
          <p:cNvCxnSpPr>
            <a:cxnSpLocks/>
          </p:cNvCxnSpPr>
          <p:nvPr/>
        </p:nvCxnSpPr>
        <p:spPr>
          <a:xfrm>
            <a:off x="893870" y="2787774"/>
            <a:ext cx="7118001" cy="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30" name="文字方塊 29">
            <a:extLst>
              <a:ext uri="{FF2B5EF4-FFF2-40B4-BE49-F238E27FC236}">
                <a16:creationId xmlns:a16="http://schemas.microsoft.com/office/drawing/2014/main" id="{F61E873D-1227-4F5E-9CDE-06A519B73BC2}"/>
              </a:ext>
            </a:extLst>
          </p:cNvPr>
          <p:cNvSpPr txBox="1"/>
          <p:nvPr/>
        </p:nvSpPr>
        <p:spPr>
          <a:xfrm>
            <a:off x="912562" y="3265554"/>
            <a:ext cx="7475123" cy="1670329"/>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a:lnSpc>
                <a:spcPct val="150000"/>
              </a:lnSpc>
            </a:pPr>
            <a:r>
              <a:rPr lang="zh-TW" altLang="en-US" sz="1400" dirty="0">
                <a:latin typeface="標楷體" panose="03000509000000000000" pitchFamily="65" charset="-120"/>
                <a:ea typeface="標楷體" panose="03000509000000000000" pitchFamily="65" charset="-120"/>
              </a:rPr>
              <a:t>將範圍縮小，以大學四年為例</a:t>
            </a:r>
            <a:endParaRPr lang="en-US" altLang="zh-TW" sz="1400" dirty="0">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大一學業壓力小，多參與系上活動，與同學培養感情，同時探索未來方向</a:t>
            </a:r>
            <a:endParaRPr lang="en-US" altLang="zh-TW" sz="1400" dirty="0">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大二或大三在社團中取得幹部職，讓自己有個管理經驗，在面試是非常加分的</a:t>
            </a:r>
            <a:endParaRPr lang="en-US" altLang="zh-TW" sz="1400" dirty="0">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大三可與學校國際處交流，爭取一個出國交換的機會，使自己大學經歷與多數人做出區隔</a:t>
            </a:r>
            <a:endParaRPr lang="en-US" altLang="zh-TW" sz="1400" dirty="0">
              <a:latin typeface="標楷體" panose="03000509000000000000" pitchFamily="65" charset="-120"/>
              <a:ea typeface="標楷體" panose="03000509000000000000" pitchFamily="65" charset="-120"/>
            </a:endParaRPr>
          </a:p>
          <a:p>
            <a:pPr marL="285750" indent="-285750">
              <a:lnSpc>
                <a:spcPct val="150000"/>
              </a:lnSpc>
              <a:buFont typeface="Arial" panose="020B0604020202020204" pitchFamily="34" charset="0"/>
              <a:buChar char="•"/>
            </a:pPr>
            <a:r>
              <a:rPr lang="zh-TW" altLang="en-US" sz="1400" dirty="0">
                <a:latin typeface="標楷體" panose="03000509000000000000" pitchFamily="65" charset="-120"/>
                <a:ea typeface="標楷體" panose="03000509000000000000" pitchFamily="65" charset="-120"/>
              </a:rPr>
              <a:t>大四收心，努力衝刺自己為來目標</a:t>
            </a:r>
            <a:endParaRPr lang="en-US" altLang="zh-TW" sz="1400" dirty="0">
              <a:latin typeface="標楷體" panose="03000509000000000000" pitchFamily="65" charset="-120"/>
              <a:ea typeface="標楷體" panose="03000509000000000000" pitchFamily="65" charset="-120"/>
            </a:endParaRPr>
          </a:p>
        </p:txBody>
      </p:sp>
      <p:sp>
        <p:nvSpPr>
          <p:cNvPr id="22" name="文本框 48">
            <a:extLst>
              <a:ext uri="{FF2B5EF4-FFF2-40B4-BE49-F238E27FC236}">
                <a16:creationId xmlns:a16="http://schemas.microsoft.com/office/drawing/2014/main" id="{F3B41F8E-D154-4B29-821A-32311871BA1B}"/>
              </a:ext>
            </a:extLst>
          </p:cNvPr>
          <p:cNvSpPr txBox="1"/>
          <p:nvPr/>
        </p:nvSpPr>
        <p:spPr>
          <a:xfrm>
            <a:off x="683568" y="123478"/>
            <a:ext cx="1584176" cy="307777"/>
          </a:xfrm>
          <a:prstGeom prst="rect">
            <a:avLst/>
          </a:prstGeom>
          <a:noFill/>
        </p:spPr>
        <p:txBody>
          <a:bodyPr wrap="square" rtlCol="0">
            <a:spAutoFit/>
          </a:bodyPr>
          <a:lstStyle/>
          <a:p>
            <a:pPr algn="dist"/>
            <a:r>
              <a:rPr lang="zh-TW" altLang="en-US" sz="1400" b="1" dirty="0">
                <a:solidFill>
                  <a:schemeClr val="bg1"/>
                </a:solidFill>
                <a:latin typeface="+mj-ea"/>
                <a:ea typeface="+mj-ea"/>
              </a:rPr>
              <a:t>階段性目標</a:t>
            </a:r>
            <a:endParaRPr lang="zh-CN" altLang="en-US" sz="1400" b="1" dirty="0">
              <a:solidFill>
                <a:schemeClr val="bg1"/>
              </a:solidFill>
              <a:latin typeface="+mj-ea"/>
              <a:ea typeface="+mj-ea"/>
            </a:endParaRPr>
          </a:p>
        </p:txBody>
      </p:sp>
    </p:spTree>
    <p:extLst>
      <p:ext uri="{BB962C8B-B14F-4D97-AF65-F5344CB8AC3E}">
        <p14:creationId xmlns:p14="http://schemas.microsoft.com/office/powerpoint/2010/main" val="316741933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48">
            <a:extLst>
              <a:ext uri="{FF2B5EF4-FFF2-40B4-BE49-F238E27FC236}">
                <a16:creationId xmlns:a16="http://schemas.microsoft.com/office/drawing/2014/main" id="{B0180CF8-CB34-4E1A-9FF6-E6B1DAEF518D}"/>
              </a:ext>
            </a:extLst>
          </p:cNvPr>
          <p:cNvSpPr txBox="1"/>
          <p:nvPr/>
        </p:nvSpPr>
        <p:spPr>
          <a:xfrm>
            <a:off x="683568" y="123478"/>
            <a:ext cx="1008112" cy="307777"/>
          </a:xfrm>
          <a:prstGeom prst="rect">
            <a:avLst/>
          </a:prstGeom>
          <a:noFill/>
        </p:spPr>
        <p:txBody>
          <a:bodyPr wrap="square" rtlCol="0">
            <a:spAutoFit/>
          </a:bodyPr>
          <a:lstStyle/>
          <a:p>
            <a:pPr algn="dist"/>
            <a:r>
              <a:rPr lang="zh-TW" altLang="en-US" sz="1400" b="1" dirty="0">
                <a:solidFill>
                  <a:schemeClr val="bg1"/>
                </a:solidFill>
                <a:latin typeface="+mj-ea"/>
                <a:ea typeface="+mj-ea"/>
              </a:rPr>
              <a:t>結論</a:t>
            </a:r>
            <a:endParaRPr lang="zh-CN" altLang="en-US" sz="1400" b="1" dirty="0">
              <a:solidFill>
                <a:schemeClr val="bg1"/>
              </a:solidFill>
              <a:latin typeface="+mj-ea"/>
              <a:ea typeface="+mj-ea"/>
            </a:endParaRPr>
          </a:p>
        </p:txBody>
      </p:sp>
      <p:sp>
        <p:nvSpPr>
          <p:cNvPr id="4" name="Folded Corner 15">
            <a:extLst>
              <a:ext uri="{FF2B5EF4-FFF2-40B4-BE49-F238E27FC236}">
                <a16:creationId xmlns:a16="http://schemas.microsoft.com/office/drawing/2014/main" id="{349599B1-1134-4086-BCD8-2476D7EC3C3C}"/>
              </a:ext>
            </a:extLst>
          </p:cNvPr>
          <p:cNvSpPr/>
          <p:nvPr/>
        </p:nvSpPr>
        <p:spPr>
          <a:xfrm>
            <a:off x="88406" y="1707654"/>
            <a:ext cx="2109818" cy="2361878"/>
          </a:xfrm>
          <a:prstGeom prst="foldedCorner">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25">
            <a:extLst>
              <a:ext uri="{FF2B5EF4-FFF2-40B4-BE49-F238E27FC236}">
                <a16:creationId xmlns:a16="http://schemas.microsoft.com/office/drawing/2014/main" id="{1C2F962F-2D8F-4EAE-9C47-BAAF5D2C402E}"/>
              </a:ext>
            </a:extLst>
          </p:cNvPr>
          <p:cNvSpPr txBox="1"/>
          <p:nvPr/>
        </p:nvSpPr>
        <p:spPr>
          <a:xfrm>
            <a:off x="66765" y="2489168"/>
            <a:ext cx="2131459" cy="1383327"/>
          </a:xfrm>
          <a:prstGeom prst="rect">
            <a:avLst/>
          </a:prstGeom>
          <a:noFill/>
        </p:spPr>
        <p:txBody>
          <a:bodyPr wrap="square" rtlCol="0">
            <a:spAutoFit/>
          </a:bodyPr>
          <a:lstStyle/>
          <a:p>
            <a:pPr algn="ctr"/>
            <a:r>
              <a:rPr lang="zh-TW" altLang="en-US" sz="1400" b="1" dirty="0">
                <a:solidFill>
                  <a:schemeClr val="accent1"/>
                </a:solidFill>
                <a:latin typeface="標楷體" panose="03000509000000000000" pitchFamily="65" charset="-120"/>
                <a:ea typeface="標楷體" panose="03000509000000000000" pitchFamily="65" charset="-120"/>
              </a:rPr>
              <a:t>多參與企業說明會</a:t>
            </a:r>
            <a:endParaRPr lang="en-US" altLang="zh-TW" sz="1400" b="1" dirty="0">
              <a:solidFill>
                <a:schemeClr val="accent1"/>
              </a:solidFill>
              <a:latin typeface="標楷體" panose="03000509000000000000" pitchFamily="65" charset="-120"/>
              <a:ea typeface="標楷體" panose="03000509000000000000" pitchFamily="65" charset="-120"/>
            </a:endParaRPr>
          </a:p>
          <a:p>
            <a:pPr algn="ctr">
              <a:lnSpc>
                <a:spcPct val="150000"/>
              </a:lnSpc>
            </a:pPr>
            <a:r>
              <a:rPr lang="zh-TW" altLang="en-US" sz="1200" dirty="0">
                <a:solidFill>
                  <a:schemeClr val="accent1"/>
                </a:solidFill>
                <a:latin typeface="標楷體" panose="03000509000000000000" pitchFamily="65" charset="-120"/>
                <a:ea typeface="標楷體" panose="03000509000000000000" pitchFamily="65" charset="-120"/>
              </a:rPr>
              <a:t>大一、大二時建議就可以多聽企業說明會，了解企業需要甚麼人才，盡早增強自己的不足的部分</a:t>
            </a:r>
            <a:endParaRPr lang="en-US" altLang="zh-TW" sz="1200" dirty="0">
              <a:solidFill>
                <a:schemeClr val="accent1"/>
              </a:solidFill>
              <a:latin typeface="標楷體" panose="03000509000000000000" pitchFamily="65" charset="-120"/>
              <a:ea typeface="標楷體" panose="03000509000000000000" pitchFamily="65" charset="-120"/>
            </a:endParaRPr>
          </a:p>
        </p:txBody>
      </p:sp>
      <p:pic>
        <p:nvPicPr>
          <p:cNvPr id="10" name="圖形 9" descr="教室">
            <a:extLst>
              <a:ext uri="{FF2B5EF4-FFF2-40B4-BE49-F238E27FC236}">
                <a16:creationId xmlns:a16="http://schemas.microsoft.com/office/drawing/2014/main" id="{C7D259DE-2B86-450A-BE35-08AE94FA74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6703" y="1761799"/>
            <a:ext cx="673224" cy="673224"/>
          </a:xfrm>
          <a:prstGeom prst="rect">
            <a:avLst/>
          </a:prstGeom>
        </p:spPr>
      </p:pic>
      <p:sp>
        <p:nvSpPr>
          <p:cNvPr id="11" name="Folded Corner 15">
            <a:extLst>
              <a:ext uri="{FF2B5EF4-FFF2-40B4-BE49-F238E27FC236}">
                <a16:creationId xmlns:a16="http://schemas.microsoft.com/office/drawing/2014/main" id="{78C0FFB3-B750-41F2-A452-93AC72B4240C}"/>
              </a:ext>
            </a:extLst>
          </p:cNvPr>
          <p:cNvSpPr/>
          <p:nvPr/>
        </p:nvSpPr>
        <p:spPr>
          <a:xfrm>
            <a:off x="2321653" y="1707654"/>
            <a:ext cx="2109818" cy="2361878"/>
          </a:xfrm>
          <a:prstGeom prst="foldedCorner">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solidFill>
                <a:srgbClr val="FFC000"/>
              </a:solidFill>
            </a:endParaRPr>
          </a:p>
        </p:txBody>
      </p:sp>
      <p:sp>
        <p:nvSpPr>
          <p:cNvPr id="12" name="TextBox 25">
            <a:extLst>
              <a:ext uri="{FF2B5EF4-FFF2-40B4-BE49-F238E27FC236}">
                <a16:creationId xmlns:a16="http://schemas.microsoft.com/office/drawing/2014/main" id="{8C6C026D-1DD3-4F35-8F97-0D357373174C}"/>
              </a:ext>
            </a:extLst>
          </p:cNvPr>
          <p:cNvSpPr txBox="1"/>
          <p:nvPr/>
        </p:nvSpPr>
        <p:spPr>
          <a:xfrm>
            <a:off x="2300012" y="2489168"/>
            <a:ext cx="2131459" cy="1106329"/>
          </a:xfrm>
          <a:prstGeom prst="rect">
            <a:avLst/>
          </a:prstGeom>
          <a:noFill/>
        </p:spPr>
        <p:txBody>
          <a:bodyPr wrap="square" rtlCol="0">
            <a:spAutoFit/>
          </a:bodyPr>
          <a:lstStyle/>
          <a:p>
            <a:pPr algn="ctr"/>
            <a:r>
              <a:rPr lang="zh-TW" altLang="en-US" sz="1400" b="1" dirty="0">
                <a:solidFill>
                  <a:srgbClr val="FFC000"/>
                </a:solidFill>
                <a:latin typeface="標楷體" panose="03000509000000000000" pitchFamily="65" charset="-120"/>
                <a:ea typeface="標楷體" panose="03000509000000000000" pitchFamily="65" charset="-120"/>
              </a:rPr>
              <a:t>努力達成階段性目標</a:t>
            </a:r>
            <a:endParaRPr lang="en-US" altLang="zh-TW" sz="1400" b="1" dirty="0">
              <a:solidFill>
                <a:srgbClr val="FFC000"/>
              </a:solidFill>
              <a:latin typeface="標楷體" panose="03000509000000000000" pitchFamily="65" charset="-120"/>
              <a:ea typeface="標楷體" panose="03000509000000000000" pitchFamily="65" charset="-120"/>
            </a:endParaRPr>
          </a:p>
          <a:p>
            <a:pPr algn="ctr">
              <a:lnSpc>
                <a:spcPct val="150000"/>
              </a:lnSpc>
            </a:pPr>
            <a:r>
              <a:rPr lang="zh-TW" altLang="en-US" sz="1200" dirty="0">
                <a:solidFill>
                  <a:srgbClr val="FFC000"/>
                </a:solidFill>
                <a:latin typeface="標楷體" panose="03000509000000000000" pitchFamily="65" charset="-120"/>
                <a:ea typeface="標楷體" panose="03000509000000000000" pitchFamily="65" charset="-120"/>
              </a:rPr>
              <a:t>規劃與執行不同，有良好的規劃但沒有確實的執行一樣徒勞無功</a:t>
            </a:r>
            <a:endParaRPr lang="en-US" altLang="zh-TW" sz="1200" dirty="0">
              <a:solidFill>
                <a:srgbClr val="FFC000"/>
              </a:solidFill>
              <a:latin typeface="標楷體" panose="03000509000000000000" pitchFamily="65" charset="-120"/>
              <a:ea typeface="標楷體" panose="03000509000000000000" pitchFamily="65" charset="-120"/>
            </a:endParaRPr>
          </a:p>
        </p:txBody>
      </p:sp>
      <p:pic>
        <p:nvPicPr>
          <p:cNvPr id="15" name="圖片 14">
            <a:extLst>
              <a:ext uri="{FF2B5EF4-FFF2-40B4-BE49-F238E27FC236}">
                <a16:creationId xmlns:a16="http://schemas.microsoft.com/office/drawing/2014/main" id="{C94D21E1-2809-4F3A-9B0C-239037F416D7}"/>
              </a:ext>
            </a:extLst>
          </p:cNvPr>
          <p:cNvPicPr>
            <a:picLocks noChangeAspect="1"/>
          </p:cNvPicPr>
          <p:nvPr/>
        </p:nvPicPr>
        <p:blipFill>
          <a:blip r:embed="rId4"/>
          <a:stretch>
            <a:fillRect/>
          </a:stretch>
        </p:blipFill>
        <p:spPr>
          <a:xfrm>
            <a:off x="3067011" y="1826446"/>
            <a:ext cx="597460" cy="591363"/>
          </a:xfrm>
          <a:prstGeom prst="rect">
            <a:avLst/>
          </a:prstGeom>
        </p:spPr>
      </p:pic>
      <p:sp>
        <p:nvSpPr>
          <p:cNvPr id="17" name="Folded Corner 15">
            <a:extLst>
              <a:ext uri="{FF2B5EF4-FFF2-40B4-BE49-F238E27FC236}">
                <a16:creationId xmlns:a16="http://schemas.microsoft.com/office/drawing/2014/main" id="{D2413C3B-8FED-4288-A8A2-5A7B43831B6A}"/>
              </a:ext>
            </a:extLst>
          </p:cNvPr>
          <p:cNvSpPr/>
          <p:nvPr/>
        </p:nvSpPr>
        <p:spPr>
          <a:xfrm>
            <a:off x="4572000" y="1707654"/>
            <a:ext cx="2009084" cy="2361878"/>
          </a:xfrm>
          <a:prstGeom prst="foldedCorner">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25">
            <a:extLst>
              <a:ext uri="{FF2B5EF4-FFF2-40B4-BE49-F238E27FC236}">
                <a16:creationId xmlns:a16="http://schemas.microsoft.com/office/drawing/2014/main" id="{24A744D5-37B6-4590-9C16-DDD2AFD70B8F}"/>
              </a:ext>
            </a:extLst>
          </p:cNvPr>
          <p:cNvSpPr txBox="1"/>
          <p:nvPr/>
        </p:nvSpPr>
        <p:spPr>
          <a:xfrm>
            <a:off x="4510812" y="2429605"/>
            <a:ext cx="2131459" cy="1106329"/>
          </a:xfrm>
          <a:prstGeom prst="rect">
            <a:avLst/>
          </a:prstGeom>
          <a:noFill/>
        </p:spPr>
        <p:txBody>
          <a:bodyPr wrap="square" rtlCol="0">
            <a:spAutoFit/>
          </a:bodyPr>
          <a:lstStyle/>
          <a:p>
            <a:pPr algn="ctr"/>
            <a:r>
              <a:rPr lang="zh-TW" altLang="en-US" sz="1400" b="1" dirty="0">
                <a:solidFill>
                  <a:schemeClr val="accent4">
                    <a:lumMod val="75000"/>
                  </a:schemeClr>
                </a:solidFill>
                <a:latin typeface="標楷體" panose="03000509000000000000" pitchFamily="65" charset="-120"/>
                <a:ea typeface="標楷體" panose="03000509000000000000" pitchFamily="65" charset="-120"/>
              </a:rPr>
              <a:t>廣泛交友</a:t>
            </a:r>
            <a:endParaRPr lang="en-US" altLang="zh-TW" sz="1400" b="1" dirty="0">
              <a:solidFill>
                <a:schemeClr val="accent4">
                  <a:lumMod val="75000"/>
                </a:schemeClr>
              </a:solidFill>
              <a:latin typeface="標楷體" panose="03000509000000000000" pitchFamily="65" charset="-120"/>
              <a:ea typeface="標楷體" panose="03000509000000000000" pitchFamily="65" charset="-120"/>
            </a:endParaRPr>
          </a:p>
          <a:p>
            <a:pPr algn="ctr">
              <a:lnSpc>
                <a:spcPct val="150000"/>
              </a:lnSpc>
            </a:pPr>
            <a:r>
              <a:rPr lang="zh-TW" altLang="en-US" sz="1200" dirty="0">
                <a:solidFill>
                  <a:schemeClr val="accent4">
                    <a:lumMod val="75000"/>
                  </a:schemeClr>
                </a:solidFill>
                <a:latin typeface="標楷體" panose="03000509000000000000" pitchFamily="65" charset="-120"/>
                <a:ea typeface="標楷體" panose="03000509000000000000" pitchFamily="65" charset="-120"/>
              </a:rPr>
              <a:t>多一個朋友即少一個敵人，未來說不定這些朋友是我們工作上的助力</a:t>
            </a:r>
            <a:endParaRPr lang="en-US" altLang="zh-TW" sz="1200" dirty="0">
              <a:solidFill>
                <a:schemeClr val="accent4">
                  <a:lumMod val="75000"/>
                </a:schemeClr>
              </a:solidFill>
              <a:latin typeface="標楷體" panose="03000509000000000000" pitchFamily="65" charset="-120"/>
              <a:ea typeface="標楷體" panose="03000509000000000000" pitchFamily="65" charset="-120"/>
            </a:endParaRPr>
          </a:p>
        </p:txBody>
      </p:sp>
      <p:pic>
        <p:nvPicPr>
          <p:cNvPr id="21" name="圖形 20" descr="集體成功">
            <a:extLst>
              <a:ext uri="{FF2B5EF4-FFF2-40B4-BE49-F238E27FC236}">
                <a16:creationId xmlns:a16="http://schemas.microsoft.com/office/drawing/2014/main" id="{3478DA51-5BE1-42D2-8D44-85059ADE0CA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73039" y="1794909"/>
            <a:ext cx="607003" cy="607003"/>
          </a:xfrm>
          <a:prstGeom prst="rect">
            <a:avLst/>
          </a:prstGeom>
        </p:spPr>
      </p:pic>
      <p:sp>
        <p:nvSpPr>
          <p:cNvPr id="22" name="Folded Corner 15">
            <a:extLst>
              <a:ext uri="{FF2B5EF4-FFF2-40B4-BE49-F238E27FC236}">
                <a16:creationId xmlns:a16="http://schemas.microsoft.com/office/drawing/2014/main" id="{9A7086CA-A915-4DEA-8DA0-B61EAF118346}"/>
              </a:ext>
            </a:extLst>
          </p:cNvPr>
          <p:cNvSpPr/>
          <p:nvPr/>
        </p:nvSpPr>
        <p:spPr>
          <a:xfrm>
            <a:off x="6782800" y="1707654"/>
            <a:ext cx="2009084" cy="2361878"/>
          </a:xfrm>
          <a:prstGeom prst="foldedCorner">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5">
            <a:extLst>
              <a:ext uri="{FF2B5EF4-FFF2-40B4-BE49-F238E27FC236}">
                <a16:creationId xmlns:a16="http://schemas.microsoft.com/office/drawing/2014/main" id="{8CFEE3C3-E4CE-4801-AA83-CC30E1D6C8CD}"/>
              </a:ext>
            </a:extLst>
          </p:cNvPr>
          <p:cNvSpPr txBox="1"/>
          <p:nvPr/>
        </p:nvSpPr>
        <p:spPr>
          <a:xfrm>
            <a:off x="6721612" y="2434923"/>
            <a:ext cx="2131459" cy="1106329"/>
          </a:xfrm>
          <a:prstGeom prst="rect">
            <a:avLst/>
          </a:prstGeom>
          <a:noFill/>
        </p:spPr>
        <p:txBody>
          <a:bodyPr wrap="square" rtlCol="0">
            <a:spAutoFit/>
          </a:bodyPr>
          <a:lstStyle/>
          <a:p>
            <a:pPr algn="ctr"/>
            <a:r>
              <a:rPr lang="zh-TW" altLang="en-US" sz="1400" b="1" dirty="0">
                <a:solidFill>
                  <a:schemeClr val="accent5">
                    <a:lumMod val="50000"/>
                  </a:schemeClr>
                </a:solidFill>
                <a:latin typeface="標楷體" panose="03000509000000000000" pitchFamily="65" charset="-120"/>
                <a:ea typeface="標楷體" panose="03000509000000000000" pitchFamily="65" charset="-120"/>
              </a:rPr>
              <a:t>保有熱誠</a:t>
            </a:r>
            <a:endParaRPr lang="en-US" altLang="zh-TW" sz="1400" b="1" dirty="0">
              <a:solidFill>
                <a:schemeClr val="accent5">
                  <a:lumMod val="50000"/>
                </a:schemeClr>
              </a:solidFill>
              <a:latin typeface="標楷體" panose="03000509000000000000" pitchFamily="65" charset="-120"/>
              <a:ea typeface="標楷體" panose="03000509000000000000" pitchFamily="65" charset="-120"/>
            </a:endParaRPr>
          </a:p>
          <a:p>
            <a:pPr algn="ctr">
              <a:lnSpc>
                <a:spcPct val="150000"/>
              </a:lnSpc>
            </a:pPr>
            <a:r>
              <a:rPr lang="zh-TW" altLang="en-US" sz="1200" dirty="0">
                <a:solidFill>
                  <a:schemeClr val="accent5">
                    <a:lumMod val="50000"/>
                  </a:schemeClr>
                </a:solidFill>
                <a:latin typeface="標楷體" panose="03000509000000000000" pitchFamily="65" charset="-120"/>
                <a:ea typeface="標楷體" panose="03000509000000000000" pitchFamily="65" charset="-120"/>
              </a:rPr>
              <a:t>在達成目標的過程中，需要保有熱誠，否則在目標還沒達成前，很快就會放棄</a:t>
            </a:r>
            <a:endParaRPr lang="en-US" altLang="zh-TW" sz="1200" dirty="0">
              <a:solidFill>
                <a:schemeClr val="accent5">
                  <a:lumMod val="50000"/>
                </a:schemeClr>
              </a:solidFill>
              <a:latin typeface="標楷體" panose="03000509000000000000" pitchFamily="65" charset="-120"/>
              <a:ea typeface="標楷體" panose="03000509000000000000" pitchFamily="65" charset="-120"/>
            </a:endParaRPr>
          </a:p>
        </p:txBody>
      </p:sp>
      <p:pic>
        <p:nvPicPr>
          <p:cNvPr id="25" name="圖形 24" descr="露齒笑的臉 (實心填滿)">
            <a:extLst>
              <a:ext uri="{FF2B5EF4-FFF2-40B4-BE49-F238E27FC236}">
                <a16:creationId xmlns:a16="http://schemas.microsoft.com/office/drawing/2014/main" id="{D13B0CC6-2AC6-4B5F-B054-53B88228503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73822" y="1757770"/>
            <a:ext cx="627038" cy="627038"/>
          </a:xfrm>
          <a:prstGeom prst="rect">
            <a:avLst/>
          </a:prstGeom>
        </p:spPr>
      </p:pic>
    </p:spTree>
    <p:extLst>
      <p:ext uri="{BB962C8B-B14F-4D97-AF65-F5344CB8AC3E}">
        <p14:creationId xmlns:p14="http://schemas.microsoft.com/office/powerpoint/2010/main" val="411509451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绿格子风"/>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3"/>
</p:tagLst>
</file>

<file path=ppt/tags/tag13.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4"/>
</p:tagLst>
</file>

<file path=ppt/tags/tag14.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2"/>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TuWHP#"/>
  <p:tag name="MH_LAYOUT" val="SubTitleText"/>
  <p:tag name="MH" val="20170428140315"/>
  <p:tag name="MH_LIBRARY" val="GRAPHIC"/>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4"/>
</p:tagLst>
</file>

<file path=ppt/tags/tag7.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70428140315"/>
  <p:tag name="MH_LIBRARY" val="GRAPHIC"/>
  <p:tag name="MH_TYPE" val="Other"/>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TuWHP#"/>
  <p:tag name="MH_LAYOUT" val="SubTitleText"/>
  <p:tag name="MH" val="20170428140315"/>
  <p:tag name="MH_LIBRARY" val="GRAPHIC"/>
</p:tagLst>
</file>

<file path=ppt/theme/theme1.xml><?xml version="1.0" encoding="utf-8"?>
<a:theme xmlns:a="http://schemas.openxmlformats.org/drawingml/2006/main" name="Office 主题​​">
  <a:themeElements>
    <a:clrScheme name="自定义 2">
      <a:dk1>
        <a:srgbClr val="000000"/>
      </a:dk1>
      <a:lt1>
        <a:srgbClr val="FFFFFF"/>
      </a:lt1>
      <a:dk2>
        <a:srgbClr val="778495"/>
      </a:dk2>
      <a:lt2>
        <a:srgbClr val="F0F0F0"/>
      </a:lt2>
      <a:accent1>
        <a:srgbClr val="867D98"/>
      </a:accent1>
      <a:accent2>
        <a:srgbClr val="C4CFD9"/>
      </a:accent2>
      <a:accent3>
        <a:srgbClr val="5ABE9E"/>
      </a:accent3>
      <a:accent4>
        <a:srgbClr val="ED6568"/>
      </a:accent4>
      <a:accent5>
        <a:srgbClr val="F9B46A"/>
      </a:accent5>
      <a:accent6>
        <a:srgbClr val="C5E7EB"/>
      </a:accent6>
      <a:hlink>
        <a:srgbClr val="867D98"/>
      </a:hlink>
      <a:folHlink>
        <a:srgbClr val="BFBFBF"/>
      </a:folHlink>
    </a:clrScheme>
    <a:fontScheme name="自定义 6">
      <a:majorFont>
        <a:latin typeface="Arial"/>
        <a:ea typeface="微软雅黑"/>
        <a:cs typeface=""/>
      </a:majorFont>
      <a:minorFont>
        <a:latin typeface="Arial Unicode MS"/>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自定义 2">
    <a:dk1>
      <a:srgbClr val="000000"/>
    </a:dk1>
    <a:lt1>
      <a:srgbClr val="FFFFFF"/>
    </a:lt1>
    <a:dk2>
      <a:srgbClr val="778495"/>
    </a:dk2>
    <a:lt2>
      <a:srgbClr val="F0F0F0"/>
    </a:lt2>
    <a:accent1>
      <a:srgbClr val="867D98"/>
    </a:accent1>
    <a:accent2>
      <a:srgbClr val="C4CFD9"/>
    </a:accent2>
    <a:accent3>
      <a:srgbClr val="5ABE9E"/>
    </a:accent3>
    <a:accent4>
      <a:srgbClr val="ED6568"/>
    </a:accent4>
    <a:accent5>
      <a:srgbClr val="F9B46A"/>
    </a:accent5>
    <a:accent6>
      <a:srgbClr val="C5E7EB"/>
    </a:accent6>
    <a:hlink>
      <a:srgbClr val="867D98"/>
    </a:hlink>
    <a:folHlink>
      <a:srgbClr val="BFBFBF"/>
    </a:folHlink>
  </a:clrScheme>
</a:themeOverride>
</file>

<file path=ppt/theme/themeOverride2.xml><?xml version="1.0" encoding="utf-8"?>
<a:themeOverride xmlns:a="http://schemas.openxmlformats.org/drawingml/2006/main">
  <a:clrScheme name="自定义 2">
    <a:dk1>
      <a:srgbClr val="000000"/>
    </a:dk1>
    <a:lt1>
      <a:srgbClr val="FFFFFF"/>
    </a:lt1>
    <a:dk2>
      <a:srgbClr val="778495"/>
    </a:dk2>
    <a:lt2>
      <a:srgbClr val="F0F0F0"/>
    </a:lt2>
    <a:accent1>
      <a:srgbClr val="867D98"/>
    </a:accent1>
    <a:accent2>
      <a:srgbClr val="C4CFD9"/>
    </a:accent2>
    <a:accent3>
      <a:srgbClr val="5ABE9E"/>
    </a:accent3>
    <a:accent4>
      <a:srgbClr val="ED6568"/>
    </a:accent4>
    <a:accent5>
      <a:srgbClr val="F9B46A"/>
    </a:accent5>
    <a:accent6>
      <a:srgbClr val="C5E7EB"/>
    </a:accent6>
    <a:hlink>
      <a:srgbClr val="867D98"/>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1311</TotalTime>
  <Words>737</Words>
  <Application>Microsoft Office PowerPoint</Application>
  <PresentationFormat>如螢幕大小 (16:9)</PresentationFormat>
  <Paragraphs>80</Paragraphs>
  <Slides>8</Slides>
  <Notes>4</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8</vt:i4>
      </vt:variant>
    </vt:vector>
  </HeadingPairs>
  <TitlesOfParts>
    <vt:vector size="15" baseType="lpstr">
      <vt:lpstr>Arial Unicode MS</vt:lpstr>
      <vt:lpstr>微软雅黑</vt:lpstr>
      <vt:lpstr>標楷體</vt:lpstr>
      <vt:lpstr>Arial</vt:lpstr>
      <vt:lpstr>Calibri</vt:lpstr>
      <vt:lpstr>Times New Roman</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onsky31309</cp:lastModifiedBy>
  <cp:revision>328</cp:revision>
  <cp:lastPrinted>2020-04-27T04:44:20Z</cp:lastPrinted>
  <dcterms:created xsi:type="dcterms:W3CDTF">2014-09-21T03:23:02Z</dcterms:created>
  <dcterms:modified xsi:type="dcterms:W3CDTF">2020-04-29T18:18:00Z</dcterms:modified>
</cp:coreProperties>
</file>