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1" r:id="rId3"/>
    <p:sldId id="302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779"/>
    <a:srgbClr val="E94848"/>
    <a:srgbClr val="EEECE1"/>
    <a:srgbClr val="A5CB52"/>
    <a:srgbClr val="F2F2F2"/>
    <a:srgbClr val="30B8D8"/>
    <a:srgbClr val="00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9755" autoAdjust="0"/>
  </p:normalViewPr>
  <p:slideViewPr>
    <p:cSldViewPr>
      <p:cViewPr varScale="1">
        <p:scale>
          <a:sx n="152" d="100"/>
          <a:sy n="152" d="100"/>
        </p:scale>
        <p:origin x="642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4D4F-0E9C-4E20-8456-E7D024E17572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7E8F4-36F5-42F3-8BF8-DD642CEEF7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1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6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3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38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563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"/>
            <a:ext cx="9144000" cy="5279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7"/>
          <p:cNvSpPr/>
          <p:nvPr userDrawn="1"/>
        </p:nvSpPr>
        <p:spPr>
          <a:xfrm rot="2700000">
            <a:off x="488189" y="379561"/>
            <a:ext cx="216704" cy="216704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7"/>
          <p:cNvSpPr/>
          <p:nvPr userDrawn="1"/>
        </p:nvSpPr>
        <p:spPr>
          <a:xfrm rot="2700000">
            <a:off x="469274" y="712765"/>
            <a:ext cx="108352" cy="108352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7"/>
          <p:cNvSpPr/>
          <p:nvPr userDrawn="1"/>
        </p:nvSpPr>
        <p:spPr>
          <a:xfrm rot="18900000" flipV="1">
            <a:off x="132264" y="388006"/>
            <a:ext cx="298169" cy="298169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7"/>
          <p:cNvSpPr/>
          <p:nvPr userDrawn="1"/>
        </p:nvSpPr>
        <p:spPr>
          <a:xfrm rot="2700000">
            <a:off x="290580" y="602328"/>
            <a:ext cx="136370" cy="136370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81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6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3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0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14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6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57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96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2ADA-4250-4FCF-A651-0F312BFFC3F1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78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950112" y="-552328"/>
            <a:ext cx="3197376" cy="15986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8452" y="1844069"/>
            <a:ext cx="3277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</a:t>
            </a:r>
            <a:r>
              <a:rPr lang="zh-TW" altLang="en-US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＆</a:t>
            </a:r>
            <a:r>
              <a:rPr lang="en-US" altLang="zh-TW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4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119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40">
            <a:extLst>
              <a:ext uri="{FF2B5EF4-FFF2-40B4-BE49-F238E27FC236}">
                <a16:creationId xmlns:a16="http://schemas.microsoft.com/office/drawing/2014/main" id="{D25D4936-D95D-4FD8-AA86-604D7A277EC2}"/>
              </a:ext>
            </a:extLst>
          </p:cNvPr>
          <p:cNvSpPr txBox="1"/>
          <p:nvPr/>
        </p:nvSpPr>
        <p:spPr>
          <a:xfrm>
            <a:off x="899592" y="114186"/>
            <a:ext cx="215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會計系</a:t>
            </a:r>
            <a:r>
              <a:rPr lang="en-US" altLang="zh-TW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QA</a:t>
            </a:r>
            <a:endParaRPr lang="zh-CN" altLang="en-US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5DBC40B-646E-4C8E-A96B-AA3A898ED967}"/>
              </a:ext>
            </a:extLst>
          </p:cNvPr>
          <p:cNvSpPr txBox="1"/>
          <p:nvPr/>
        </p:nvSpPr>
        <p:spPr>
          <a:xfrm>
            <a:off x="732716" y="725090"/>
            <a:ext cx="767856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四大會計師事務所是哪四大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勤業眾信、資誠、安侯建業、安永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中原會計錄取四大機會高嗎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仰賴系上及畢業長姐的努力，中原會計與各大事務所皆保有良好的關係，只要同學透過正常的努力完成大學學業，都有機會上四大的，當然若過程中有社團幹部經驗，或是出國交換經驗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等不一樣的大學經歷也會為面試加分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學校的選課有哪些階段？篩選機制為何？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學校選課分為二階段登記＋二階段選課，二階段登記是指第一階段登記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先登記後篩選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、第二階段登記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每日登記後篩選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，二階段選課是指第一階段選課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先選先上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、第二階段選課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先選先上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，詳情請見學校網站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大一新生有需要上網選課嗎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大一的課表大多由學校自動加選比較多，剛入學能參與的為</a:t>
            </a:r>
            <a:r>
              <a:rPr lang="zh-TW" altLang="en-US" sz="1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先選先上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的階段，同學通常能自由選擇的通識課有限，若剩下的通識課並沒有同學心儀的想要花點時間參與學校社團、球隊或是系上活動的同學，建議可以先跳過此次選課，不要免強選擇；但若沒有特別的規劃，建議也可以找一兩門課來修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高職生在初會會不會比高中生來的有優勢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若學過會計的高職生在初會方面的確會比高中生來的有優勢，不過系上老師教學都非常有熱誠，只要同學認真聽講，回家勤做練習，在初會依然會取得好成績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504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40">
            <a:extLst>
              <a:ext uri="{FF2B5EF4-FFF2-40B4-BE49-F238E27FC236}">
                <a16:creationId xmlns:a16="http://schemas.microsoft.com/office/drawing/2014/main" id="{D79FCD04-155D-4F86-AC5F-B36E2AAB751B}"/>
              </a:ext>
            </a:extLst>
          </p:cNvPr>
          <p:cNvSpPr txBox="1"/>
          <p:nvPr/>
        </p:nvSpPr>
        <p:spPr>
          <a:xfrm>
            <a:off x="899592" y="114186"/>
            <a:ext cx="215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會計系</a:t>
            </a:r>
            <a:r>
              <a:rPr lang="en-US" altLang="zh-TW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QA</a:t>
            </a:r>
            <a:endParaRPr lang="zh-CN" altLang="en-US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0436293-F488-452D-9881-188ECA165A06}"/>
              </a:ext>
            </a:extLst>
          </p:cNvPr>
          <p:cNvSpPr/>
          <p:nvPr/>
        </p:nvSpPr>
        <p:spPr>
          <a:xfrm>
            <a:off x="683568" y="627534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初會都是英文會很難嗎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通常只要掌握關鍵字，便可以了解題意，同學不要把初會想成太深奧的英文文章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要如何面對初會考試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同學可以透過課本每章節後面的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Exercise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 及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Problem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 題目熟悉題型做練習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參與系上活動會影響課業嗎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系上許多活動主要都是辦給大一同學參與，同學可以衡量自己狀況，大一的課業壓力是最小的，但是如果課業真的顧不好，建議同學還是以客也為主不要免強參加活動，以免本末倒置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系上有哪些活動呢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迎新宿營、迎新茶會、會計之夜、事務所參訪、企業參訪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等多種不同性質的活動，同學開學時可以再與系上及學長姐詢問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該參加宿營嗎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會很危險嗎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宿營是新生彼此可以互相熟悉的活動，活動也會有教官陪同，也有許多學長姐在守護各位同學的安全，建議同學如果時間允許，可以體驗看看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系上有哪些系隊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男排、女排、男籃、女籃、</a:t>
            </a:r>
            <a:r>
              <a:rPr lang="zh-TW" altLang="en-US" sz="140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en-US" sz="1400" smtClean="0">
                <a:latin typeface="標楷體" panose="03000509000000000000" pitchFamily="65" charset="-120"/>
                <a:ea typeface="標楷體" panose="03000509000000000000" pitchFamily="65" charset="-120"/>
              </a:rPr>
              <a:t>羽</a:t>
            </a:r>
            <a:r>
              <a:rPr lang="zh-TW" altLang="en-US" sz="140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可以自行選擇必修想要修的老師所開的課嗎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必修開課是以班級為單位進行排課，所以必修老師都是固定的，如果沒有特殊理由通常沒辦法自行選擇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1839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绿格子风"/>
</p:tagLst>
</file>

<file path=ppt/theme/theme1.xml><?xml version="1.0" encoding="utf-8"?>
<a:theme xmlns:a="http://schemas.openxmlformats.org/drawingml/2006/main" name="Office 主题​​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610</Words>
  <Application>Microsoft Office PowerPoint</Application>
  <PresentationFormat>如螢幕大小 (16:9)</PresentationFormat>
  <Paragraphs>28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Arial Unicode MS</vt:lpstr>
      <vt:lpstr>微软雅黑</vt:lpstr>
      <vt:lpstr>黑体</vt:lpstr>
      <vt:lpstr>宋体</vt:lpstr>
      <vt:lpstr>標楷體</vt:lpstr>
      <vt:lpstr>Arial</vt:lpstr>
      <vt:lpstr>Calibri</vt:lpstr>
      <vt:lpstr>Wingdings</vt:lpstr>
      <vt:lpstr>Office 主题​​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高愷佑</cp:lastModifiedBy>
  <cp:revision>308</cp:revision>
  <dcterms:created xsi:type="dcterms:W3CDTF">2014-09-21T03:23:02Z</dcterms:created>
  <dcterms:modified xsi:type="dcterms:W3CDTF">2021-07-20T03:27:02Z</dcterms:modified>
</cp:coreProperties>
</file>